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CC9001-E801-4D64-870E-961831CE608B}" type="datetimeFigureOut">
              <a:rPr lang="en-US" smtClean="0"/>
              <a:t>4/3/2014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608088-58C9-4A30-BA0E-178B9CAF190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Relate to common core assessments.</a:t>
            </a:r>
            <a:r>
              <a:rPr lang="en-US" baseline="0" dirty="0" smtClean="0"/>
              <a:t>  Refer to DOK handout.  It is beneficial to make sure students have access to a mixture of these  cognitive demands.</a:t>
            </a:r>
            <a:endParaRPr lang="en-US" dirty="0"/>
          </a:p>
        </p:txBody>
      </p:sp>
      <p:sp>
        <p:nvSpPr>
          <p:cNvPr id="4" name="Slide Number Placeholder 3"/>
          <p:cNvSpPr>
            <a:spLocks noGrp="1"/>
          </p:cNvSpPr>
          <p:nvPr>
            <p:ph type="sldNum" sz="quarter" idx="10"/>
          </p:nvPr>
        </p:nvSpPr>
        <p:spPr/>
        <p:txBody>
          <a:bodyPr/>
          <a:lstStyle/>
          <a:p>
            <a:fld id="{6AE8E4C5-8B54-49FB-8624-513011D2C292}"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131A10-11FE-4B1B-B017-3D08D7377A0C}"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D431A-6013-4264-92A3-61C9D374F3A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31A10-11FE-4B1B-B017-3D08D7377A0C}"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D431A-6013-4264-92A3-61C9D374F3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31A10-11FE-4B1B-B017-3D08D7377A0C}"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D431A-6013-4264-92A3-61C9D374F3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31A10-11FE-4B1B-B017-3D08D7377A0C}"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D431A-6013-4264-92A3-61C9D374F3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131A10-11FE-4B1B-B017-3D08D7377A0C}"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D431A-6013-4264-92A3-61C9D374F3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131A10-11FE-4B1B-B017-3D08D7377A0C}"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D431A-6013-4264-92A3-61C9D374F3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131A10-11FE-4B1B-B017-3D08D7377A0C}" type="datetimeFigureOut">
              <a:rPr lang="en-US" smtClean="0"/>
              <a:t>4/3/2014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D431A-6013-4264-92A3-61C9D374F3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131A10-11FE-4B1B-B017-3D08D7377A0C}" type="datetimeFigureOut">
              <a:rPr lang="en-US" smtClean="0"/>
              <a:t>4/3/2014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D431A-6013-4264-92A3-61C9D374F3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31A10-11FE-4B1B-B017-3D08D7377A0C}" type="datetimeFigureOut">
              <a:rPr lang="en-US" smtClean="0"/>
              <a:t>4/3/2014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D431A-6013-4264-92A3-61C9D374F3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31A10-11FE-4B1B-B017-3D08D7377A0C}"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D431A-6013-4264-92A3-61C9D374F3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31A10-11FE-4B1B-B017-3D08D7377A0C}"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D431A-6013-4264-92A3-61C9D374F3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31A10-11FE-4B1B-B017-3D08D7377A0C}" type="datetimeFigureOut">
              <a:rPr lang="en-US" smtClean="0"/>
              <a:t>4/3/2014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D431A-6013-4264-92A3-61C9D374F3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thumbs.dreamstime.com/z/yellow-question-mark-character-thinking-cartoon-32970681.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johannakarn.files.wordpress.com/2014/03/thinking.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elizabethroseblogs.com/wp-content/uploads/2013/02/Thinking.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47800"/>
            <a:ext cx="7772400" cy="1470025"/>
          </a:xfrm>
        </p:spPr>
        <p:txBody>
          <a:bodyPr/>
          <a:lstStyle/>
          <a:p>
            <a:r>
              <a:rPr lang="en-US" dirty="0" smtClean="0"/>
              <a:t>Depth of Knowledge</a:t>
            </a:r>
            <a:endParaRPr lang="en-US" dirty="0"/>
          </a:p>
        </p:txBody>
      </p:sp>
      <p:sp>
        <p:nvSpPr>
          <p:cNvPr id="5" name="Subtitle 4"/>
          <p:cNvSpPr>
            <a:spLocks noGrp="1"/>
          </p:cNvSpPr>
          <p:nvPr>
            <p:ph type="subTitle" idx="1"/>
          </p:nvPr>
        </p:nvSpPr>
        <p:spPr>
          <a:xfrm>
            <a:off x="1447800" y="2819400"/>
            <a:ext cx="6400800" cy="1752600"/>
          </a:xfrm>
        </p:spPr>
        <p:txBody>
          <a:bodyPr/>
          <a:lstStyle/>
          <a:p>
            <a:r>
              <a:rPr lang="en-US" dirty="0" smtClean="0"/>
              <a:t>Definitions &amp; Examples</a:t>
            </a:r>
            <a:endParaRPr lang="en-US" dirty="0"/>
          </a:p>
        </p:txBody>
      </p:sp>
      <p:pic>
        <p:nvPicPr>
          <p:cNvPr id="22530" name="Picture 2" descr="http://1.bp.blogspot.com/-TSYLzn9c4JA/Uaegk1JqajI/AAAAAAAAA4w/z809vg0p9ck/s1600/Stop+Thinking.jpg"/>
          <p:cNvPicPr>
            <a:picLocks noChangeAspect="1" noChangeArrowheads="1"/>
          </p:cNvPicPr>
          <p:nvPr/>
        </p:nvPicPr>
        <p:blipFill>
          <a:blip r:embed="rId2" cstate="print"/>
          <a:srcRect/>
          <a:stretch>
            <a:fillRect/>
          </a:stretch>
        </p:blipFill>
        <p:spPr bwMode="auto">
          <a:xfrm>
            <a:off x="3111500" y="4102100"/>
            <a:ext cx="2755900" cy="27559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ChangeArrowheads="1"/>
          </p:cNvSpPr>
          <p:nvPr>
            <p:ph type="title"/>
          </p:nvPr>
        </p:nvSpPr>
        <p:spPr>
          <a:xfrm>
            <a:off x="794742" y="321469"/>
            <a:ext cx="7759898" cy="1714500"/>
          </a:xfrm>
        </p:spPr>
        <p:txBody>
          <a:bodyPr/>
          <a:lstStyle/>
          <a:p>
            <a:pPr algn="l" eaLnBrk="1" hangingPunct="1"/>
            <a:r>
              <a:rPr lang="en-US" sz="3400" dirty="0" smtClean="0">
                <a:solidFill>
                  <a:srgbClr val="420000"/>
                </a:solidFill>
                <a:latin typeface="Chalkboard Bold" charset="0"/>
                <a:sym typeface="Chalkboard Bold" charset="0"/>
              </a:rPr>
              <a:t>Extended Thinking: DOK 4 Examples</a:t>
            </a:r>
            <a:endParaRPr lang="en-US" sz="3400" dirty="0" smtClean="0">
              <a:solidFill>
                <a:srgbClr val="420000"/>
              </a:solidFill>
              <a:latin typeface="Chalkboard Bold" charset="0"/>
              <a:ea typeface="ヒラギノ角ゴ ProN W6" charset="-128"/>
              <a:sym typeface="Chalkboard Bold" charset="0"/>
            </a:endParaRPr>
          </a:p>
        </p:txBody>
      </p:sp>
      <p:sp>
        <p:nvSpPr>
          <p:cNvPr id="55298" name="Rectangle 2"/>
          <p:cNvSpPr>
            <a:spLocks/>
          </p:cNvSpPr>
          <p:nvPr/>
        </p:nvSpPr>
        <p:spPr bwMode="auto">
          <a:xfrm>
            <a:off x="1004590" y="1875235"/>
            <a:ext cx="7340203" cy="4161234"/>
          </a:xfrm>
          <a:prstGeom prst="rect">
            <a:avLst/>
          </a:prstGeom>
          <a:noFill/>
          <a:ln w="12700">
            <a:noFill/>
            <a:miter lim="800000"/>
            <a:headEnd/>
            <a:tailEnd/>
          </a:ln>
        </p:spPr>
        <p:txBody>
          <a:bodyPr lIns="0" tIns="0" rIns="0" bIns="0" anchor="ctr"/>
          <a:lstStyle/>
          <a:p>
            <a:pPr algn="l">
              <a:buSzPct val="125000"/>
              <a:buFont typeface="Chalkboard" charset="0"/>
              <a:buChar char="•"/>
            </a:pPr>
            <a:r>
              <a:rPr lang="en-US" sz="2500" dirty="0">
                <a:latin typeface="Chalkboard" charset="0"/>
                <a:sym typeface="Chalkboard" charset="0"/>
              </a:rPr>
              <a:t> </a:t>
            </a:r>
            <a:r>
              <a:rPr lang="en-US" sz="2500" dirty="0">
                <a:sym typeface="Chalkboard" charset="0"/>
              </a:rPr>
              <a:t>Gather, analyze, organize, and interpret information from multiple (print and non print) sources to draft a reasoned report</a:t>
            </a:r>
          </a:p>
          <a:p>
            <a:pPr algn="l"/>
            <a:endParaRPr lang="en-US" sz="2500" dirty="0">
              <a:sym typeface="Chalkboard" charset="0"/>
            </a:endParaRPr>
          </a:p>
          <a:p>
            <a:pPr algn="l">
              <a:buSzPct val="125000"/>
              <a:buFont typeface="Chalkboard" charset="0"/>
              <a:buChar char="•"/>
            </a:pPr>
            <a:r>
              <a:rPr lang="en-US" sz="2500" dirty="0">
                <a:sym typeface="Chalkboard" charset="0"/>
              </a:rPr>
              <a:t> Analyzing author’s craft (e.g., style, bias, literary techniques, point of view)</a:t>
            </a:r>
          </a:p>
          <a:p>
            <a:pPr algn="l"/>
            <a:endParaRPr lang="en-US" sz="2500" dirty="0">
              <a:sym typeface="Chalkboard" charset="0"/>
            </a:endParaRPr>
          </a:p>
          <a:p>
            <a:pPr algn="l">
              <a:buSzPct val="125000"/>
              <a:buFont typeface="Chalkboard" charset="0"/>
              <a:buChar char="•"/>
            </a:pPr>
            <a:r>
              <a:rPr lang="en-US" sz="2500" dirty="0">
                <a:sym typeface="Chalkboard" charset="0"/>
              </a:rPr>
              <a:t> Create an exercise plan applying the “FITT (Frequency, Intensity, Time, Type) Principle”</a:t>
            </a:r>
          </a:p>
          <a:p>
            <a:pPr algn="l"/>
            <a:endParaRPr lang="en-US" dirty="0">
              <a:solidFill>
                <a:schemeClr val="tx1"/>
              </a:solidFill>
              <a:sym typeface="Chalkboard"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2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2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52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Level 1 (Recall) – facts, figures, terms, simple procedures, etc.</a:t>
            </a:r>
          </a:p>
          <a:p>
            <a:endParaRPr lang="en-US" dirty="0" smtClean="0"/>
          </a:p>
          <a:p>
            <a:r>
              <a:rPr lang="en-US" dirty="0" smtClean="0"/>
              <a:t>Level 2 (Skill/Concept) – engagement of some mental processing beyond an habitual response.</a:t>
            </a:r>
          </a:p>
          <a:p>
            <a:endParaRPr lang="en-US" dirty="0" smtClean="0"/>
          </a:p>
          <a:p>
            <a:r>
              <a:rPr lang="en-US" dirty="0" smtClean="0"/>
              <a:t>Level 3 (Strategic Thinking) – requires reasoning, planning, using evidence, and a higher level of thinking than the previous two levels.</a:t>
            </a:r>
          </a:p>
          <a:p>
            <a:endParaRPr lang="en-US" dirty="0" smtClean="0"/>
          </a:p>
          <a:p>
            <a:r>
              <a:rPr lang="en-US" dirty="0" smtClean="0"/>
              <a:t>Level 4 (Extended Thinking) – requires complex reasoning, planning, developing, and thinking, most likely over an extended period of time.</a:t>
            </a:r>
            <a:endParaRPr lang="en-US" dirty="0"/>
          </a:p>
        </p:txBody>
      </p:sp>
      <p:sp>
        <p:nvSpPr>
          <p:cNvPr id="3" name="Title 2"/>
          <p:cNvSpPr>
            <a:spLocks noGrp="1"/>
          </p:cNvSpPr>
          <p:nvPr>
            <p:ph type="title"/>
          </p:nvPr>
        </p:nvSpPr>
        <p:spPr/>
        <p:txBody>
          <a:bodyPr/>
          <a:lstStyle/>
          <a:p>
            <a:r>
              <a:rPr lang="en-US" dirty="0" smtClean="0"/>
              <a:t>Depth of Knowledge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ph type="body" idx="1"/>
          </p:nvPr>
        </p:nvSpPr>
        <p:spPr>
          <a:xfrm>
            <a:off x="838200" y="1447800"/>
            <a:ext cx="7412832" cy="4938117"/>
          </a:xfrm>
        </p:spPr>
        <p:txBody>
          <a:bodyPr/>
          <a:lstStyle/>
          <a:p>
            <a:pPr marL="625056">
              <a:buNone/>
            </a:pPr>
            <a:endParaRPr lang="en-US" dirty="0" smtClean="0">
              <a:latin typeface="Calibri" pitchFamily="34" charset="0"/>
              <a:sym typeface="Comic Sans MS" pitchFamily="66" charset="0"/>
            </a:endParaRPr>
          </a:p>
          <a:p>
            <a:pPr marL="625056">
              <a:buFont typeface="Comic Sans MS" pitchFamily="66" charset="0"/>
              <a:buChar char="•"/>
            </a:pPr>
            <a:r>
              <a:rPr lang="en-US" dirty="0" smtClean="0">
                <a:sym typeface="Comic Sans MS" pitchFamily="66" charset="0"/>
              </a:rPr>
              <a:t>Requires </a:t>
            </a:r>
            <a:r>
              <a:rPr lang="en-US" b="1" dirty="0" smtClean="0">
                <a:solidFill>
                  <a:srgbClr val="A40800"/>
                </a:solidFill>
                <a:sym typeface="Comic Sans MS" pitchFamily="66" charset="0"/>
              </a:rPr>
              <a:t>recall of information</a:t>
            </a:r>
            <a:r>
              <a:rPr lang="en-US" b="1" dirty="0" smtClean="0">
                <a:sym typeface="Comic Sans MS" pitchFamily="66" charset="0"/>
              </a:rPr>
              <a:t>,</a:t>
            </a:r>
            <a:r>
              <a:rPr lang="en-US" dirty="0" smtClean="0">
                <a:sym typeface="Comic Sans MS" pitchFamily="66" charset="0"/>
              </a:rPr>
              <a:t> such as a fact, definition, term, or performance of a simple process or procedure </a:t>
            </a:r>
            <a:endParaRPr lang="en-US" dirty="0" smtClean="0">
              <a:ea typeface="ヒラギノ明朝 ProN W3" charset="-128"/>
              <a:sym typeface="Comic Sans MS" pitchFamily="66" charset="0"/>
            </a:endParaRPr>
          </a:p>
          <a:p>
            <a:pPr marL="625056">
              <a:buFont typeface="Comic Sans MS" pitchFamily="66" charset="0"/>
              <a:buChar char="•"/>
            </a:pPr>
            <a:r>
              <a:rPr lang="en-US" dirty="0" smtClean="0">
                <a:sym typeface="Comic Sans MS" pitchFamily="66" charset="0"/>
              </a:rPr>
              <a:t>Answering a Level 1 item can involve following a simple, well-known procedure or formula</a:t>
            </a:r>
            <a:endParaRPr lang="en-US" dirty="0" smtClean="0">
              <a:ea typeface="ヒラギノ明朝 ProN W3" charset="-128"/>
              <a:sym typeface="Comic Sans MS" pitchFamily="66" charset="0"/>
            </a:endParaRPr>
          </a:p>
        </p:txBody>
      </p:sp>
      <p:sp>
        <p:nvSpPr>
          <p:cNvPr id="43011" name="Rectangle 2"/>
          <p:cNvSpPr>
            <a:spLocks noChangeArrowheads="1"/>
          </p:cNvSpPr>
          <p:nvPr>
            <p:ph type="title"/>
          </p:nvPr>
        </p:nvSpPr>
        <p:spPr>
          <a:xfrm>
            <a:off x="892969" y="312539"/>
            <a:ext cx="7358063" cy="1714500"/>
          </a:xfrm>
        </p:spPr>
        <p:txBody>
          <a:bodyPr>
            <a:normAutofit fontScale="90000"/>
          </a:bodyPr>
          <a:lstStyle/>
          <a:p>
            <a:r>
              <a:rPr lang="en-US" sz="3900" dirty="0" smtClean="0">
                <a:latin typeface="Chalkboard Bold" charset="0"/>
                <a:sym typeface="Chalkboard Bold" charset="0"/>
              </a:rPr>
              <a:t>Recall and Reproduction:  </a:t>
            </a:r>
            <a:r>
              <a:rPr lang="en-US" sz="3900" dirty="0" smtClean="0">
                <a:latin typeface="Chalkboard Bold" charset="0"/>
                <a:sym typeface="Chalkboard Bold" charset="0"/>
              </a:rPr>
              <a:t>DOK </a:t>
            </a:r>
            <a:r>
              <a:rPr lang="en-US" sz="3900" dirty="0" smtClean="0">
                <a:latin typeface="Chalkboard Bold" charset="0"/>
                <a:sym typeface="Chalkboard Bold" charset="0"/>
              </a:rPr>
              <a:t>Level </a:t>
            </a:r>
            <a:r>
              <a:rPr lang="en-US" sz="3900" dirty="0" smtClean="0">
                <a:latin typeface="Chalkboard Bold" charset="0"/>
                <a:sym typeface="Chalkboard Bold" charset="0"/>
              </a:rPr>
              <a:t>1</a:t>
            </a:r>
            <a:r>
              <a:rPr lang="en-US" sz="3900" dirty="0" smtClean="0">
                <a:latin typeface="Chalkboard Bold" charset="0"/>
                <a:ea typeface="ヒラギノ角ゴ ProN W6" charset="-128"/>
                <a:sym typeface="Chalkboard Bold" charset="0"/>
              </a:rPr>
              <a:t/>
            </a:r>
            <a:br>
              <a:rPr lang="en-US" sz="3900" dirty="0" smtClean="0">
                <a:latin typeface="Chalkboard Bold" charset="0"/>
                <a:ea typeface="ヒラギノ角ゴ ProN W6" charset="-128"/>
                <a:sym typeface="Chalkboard Bold" charset="0"/>
              </a:rPr>
            </a:br>
            <a:endParaRPr lang="en-US" sz="3900" dirty="0" smtClean="0">
              <a:latin typeface="Chalkboard Bold" charset="0"/>
              <a:ea typeface="ヒラギノ角ゴ ProN W6" charset="-128"/>
              <a:sym typeface="Chalkboard Bold" charset="0"/>
            </a:endParaRPr>
          </a:p>
        </p:txBody>
      </p:sp>
      <p:pic>
        <p:nvPicPr>
          <p:cNvPr id="5" name="Picture 2" descr="Yellow Question Mark Character Thinking">
            <a:hlinkClick r:id="rId2" tooltip="Download Yellow Question Mark Character Thinking Stock Image - Image: 32970681"/>
          </p:cNvPr>
          <p:cNvPicPr>
            <a:picLocks noChangeAspect="1" noChangeArrowheads="1"/>
          </p:cNvPicPr>
          <p:nvPr/>
        </p:nvPicPr>
        <p:blipFill>
          <a:blip r:embed="rId3" cstate="print"/>
          <a:srcRect/>
          <a:stretch>
            <a:fillRect/>
          </a:stretch>
        </p:blipFill>
        <p:spPr bwMode="auto">
          <a:xfrm>
            <a:off x="6629400" y="4800600"/>
            <a:ext cx="1143000" cy="1897970"/>
          </a:xfrm>
          <a:prstGeom prst="rect">
            <a:avLst/>
          </a:prstGeom>
          <a:noFill/>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ChangeArrowheads="1"/>
          </p:cNvSpPr>
          <p:nvPr>
            <p:ph type="title"/>
          </p:nvPr>
        </p:nvSpPr>
        <p:spPr>
          <a:xfrm>
            <a:off x="892969" y="178594"/>
            <a:ext cx="7768828" cy="1714500"/>
          </a:xfrm>
        </p:spPr>
        <p:txBody>
          <a:bodyPr/>
          <a:lstStyle/>
          <a:p>
            <a:pPr eaLnBrk="1" hangingPunct="1"/>
            <a:r>
              <a:rPr lang="en-US" sz="3400" dirty="0" smtClean="0">
                <a:latin typeface="Chalkboard Bold" charset="0"/>
                <a:sym typeface="Chalkboard Bold" charset="0"/>
              </a:rPr>
              <a:t>Recall and </a:t>
            </a:r>
            <a:r>
              <a:rPr lang="en-US" sz="3400" dirty="0" smtClean="0">
                <a:latin typeface="Chalkboard Bold" charset="0"/>
                <a:sym typeface="Chalkboard Bold" charset="0"/>
              </a:rPr>
              <a:t>Reproduction:  </a:t>
            </a:r>
            <a:r>
              <a:rPr lang="en-US" sz="3400" dirty="0" smtClean="0">
                <a:latin typeface="Chalkboard Bold" charset="0"/>
                <a:sym typeface="Chalkboard Bold" charset="0"/>
              </a:rPr>
              <a:t>DOK </a:t>
            </a:r>
            <a:r>
              <a:rPr lang="en-US" sz="3400" dirty="0" smtClean="0">
                <a:latin typeface="Chalkboard Bold" charset="0"/>
                <a:sym typeface="Chalkboard Bold" charset="0"/>
              </a:rPr>
              <a:t>1</a:t>
            </a:r>
            <a:r>
              <a:rPr lang="en-US" sz="3400" dirty="0" smtClean="0">
                <a:latin typeface="Chalkboard Bold" charset="0"/>
                <a:ea typeface="ヒラギノ角ゴ ProN W6" charset="-128"/>
                <a:sym typeface="Chalkboard Bold" charset="0"/>
              </a:rPr>
              <a:t/>
            </a:r>
            <a:br>
              <a:rPr lang="en-US" sz="3400" dirty="0" smtClean="0">
                <a:latin typeface="Chalkboard Bold" charset="0"/>
                <a:ea typeface="ヒラギノ角ゴ ProN W6" charset="-128"/>
                <a:sym typeface="Chalkboard Bold" charset="0"/>
              </a:rPr>
            </a:br>
            <a:r>
              <a:rPr lang="en-US" sz="2900" dirty="0" smtClean="0">
                <a:latin typeface="Chalkboard Bold" charset="0"/>
                <a:sym typeface="Chalkboard Bold" charset="0"/>
              </a:rPr>
              <a:t>Examples</a:t>
            </a:r>
            <a:endParaRPr lang="en-US" sz="2900" dirty="0" smtClean="0">
              <a:latin typeface="Chalkboard Bold" charset="0"/>
              <a:ea typeface="ヒラギノ角ゴ ProN W6" charset="-128"/>
              <a:sym typeface="Chalkboard Bold" charset="0"/>
            </a:endParaRPr>
          </a:p>
        </p:txBody>
      </p:sp>
      <p:sp>
        <p:nvSpPr>
          <p:cNvPr id="48130" name="Rectangle 2"/>
          <p:cNvSpPr>
            <a:spLocks/>
          </p:cNvSpPr>
          <p:nvPr/>
        </p:nvSpPr>
        <p:spPr bwMode="auto">
          <a:xfrm>
            <a:off x="1481212" y="1660922"/>
            <a:ext cx="6581180" cy="4973836"/>
          </a:xfrm>
          <a:prstGeom prst="rect">
            <a:avLst/>
          </a:prstGeom>
          <a:noFill/>
          <a:ln w="12700">
            <a:noFill/>
            <a:miter lim="800000"/>
            <a:headEnd/>
            <a:tailEnd/>
          </a:ln>
        </p:spPr>
        <p:txBody>
          <a:bodyPr lIns="0" tIns="0" rIns="0" bIns="0" anchor="ctr"/>
          <a:lstStyle/>
          <a:p>
            <a:pPr algn="l">
              <a:buSzPct val="89000"/>
              <a:buFont typeface="Chalkboard" charset="0"/>
              <a:buChar char="•"/>
            </a:pPr>
            <a:r>
              <a:rPr lang="en-US" sz="2700" dirty="0">
                <a:sym typeface="Chalkboard" charset="0"/>
              </a:rPr>
              <a:t> List animals that survive by eating other animals</a:t>
            </a:r>
          </a:p>
          <a:p>
            <a:pPr algn="l">
              <a:buSzPct val="89000"/>
              <a:buFont typeface="Chalkboard" charset="0"/>
              <a:buChar char="•"/>
            </a:pPr>
            <a:r>
              <a:rPr lang="en-US" sz="2700" dirty="0">
                <a:sym typeface="Chalkboard" charset="0"/>
              </a:rPr>
              <a:t> Locate or recall facts found in text</a:t>
            </a:r>
          </a:p>
          <a:p>
            <a:pPr algn="l">
              <a:buSzPct val="89000"/>
              <a:buFont typeface="Chalkboard" charset="0"/>
              <a:buChar char="•"/>
            </a:pPr>
            <a:r>
              <a:rPr lang="en-US" sz="2700" dirty="0">
                <a:sym typeface="Chalkboard" charset="0"/>
              </a:rPr>
              <a:t> Describe physical features of places</a:t>
            </a:r>
          </a:p>
          <a:p>
            <a:pPr algn="l">
              <a:buSzPct val="89000"/>
              <a:buFont typeface="Chalkboard" charset="0"/>
              <a:buChar char="•"/>
            </a:pPr>
            <a:r>
              <a:rPr lang="en-US" sz="2700" dirty="0">
                <a:sym typeface="Chalkboard" charset="0"/>
              </a:rPr>
              <a:t> Determine the perimeter or area of rectangles given a drawing or labels</a:t>
            </a:r>
          </a:p>
          <a:p>
            <a:pPr algn="l">
              <a:buSzPct val="89000"/>
              <a:buFont typeface="Chalkboard" charset="0"/>
              <a:buChar char="•"/>
            </a:pPr>
            <a:r>
              <a:rPr lang="en-US" sz="2700" dirty="0">
                <a:sym typeface="Chalkboard" charset="0"/>
              </a:rPr>
              <a:t> Identify elements of music using music terminology</a:t>
            </a:r>
          </a:p>
          <a:p>
            <a:pPr algn="l">
              <a:buSzPct val="89000"/>
              <a:buFont typeface="Chalkboard" charset="0"/>
              <a:buChar char="•"/>
            </a:pPr>
            <a:r>
              <a:rPr lang="en-US" sz="2700" dirty="0">
                <a:sym typeface="Chalkboard" charset="0"/>
              </a:rPr>
              <a:t> Identify basic rules for participating in simple games and activities</a:t>
            </a:r>
          </a:p>
          <a:p>
            <a:endParaRPr lang="en-US"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1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13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81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p:cNvSpPr>
          <p:nvPr>
            <p:ph type="title"/>
          </p:nvPr>
        </p:nvSpPr>
        <p:spPr>
          <a:xfrm>
            <a:off x="446484" y="178594"/>
            <a:ext cx="8054578" cy="1714500"/>
          </a:xfrm>
        </p:spPr>
        <p:txBody>
          <a:bodyPr/>
          <a:lstStyle/>
          <a:p>
            <a:pPr eaLnBrk="1" hangingPunct="1"/>
            <a:r>
              <a:rPr lang="en-US" sz="3900" dirty="0">
                <a:latin typeface="Chalkboard Bold" charset="0"/>
                <a:sym typeface="Chalkboard Bold" charset="0"/>
              </a:rPr>
              <a:t>Skills/Concepts:  DOK Level 2</a:t>
            </a:r>
            <a:endParaRPr lang="en-US" sz="3900" dirty="0">
              <a:latin typeface="Chalkboard Bold" charset="0"/>
              <a:ea typeface="ヒラギノ角ゴ ProN W6" charset="-128"/>
              <a:sym typeface="Chalkboard Bold" charset="0"/>
            </a:endParaRPr>
          </a:p>
        </p:txBody>
      </p:sp>
      <p:sp>
        <p:nvSpPr>
          <p:cNvPr id="49154" name="Rectangle 2"/>
          <p:cNvSpPr>
            <a:spLocks/>
          </p:cNvSpPr>
          <p:nvPr/>
        </p:nvSpPr>
        <p:spPr bwMode="auto">
          <a:xfrm>
            <a:off x="884039" y="1477863"/>
            <a:ext cx="7366992" cy="4357688"/>
          </a:xfrm>
          <a:prstGeom prst="rect">
            <a:avLst/>
          </a:prstGeom>
          <a:noFill/>
          <a:ln w="12700">
            <a:noFill/>
            <a:miter lim="800000"/>
            <a:headEnd/>
            <a:tailEnd/>
          </a:ln>
        </p:spPr>
        <p:txBody>
          <a:bodyPr lIns="0" tIns="0" rIns="0" bIns="0" anchor="ctr"/>
          <a:lstStyle/>
          <a:p>
            <a:pPr algn="l">
              <a:buSzPct val="102000"/>
              <a:buFont typeface="Chalkboard Bold" charset="0"/>
              <a:buChar char="•"/>
            </a:pPr>
            <a:r>
              <a:rPr lang="en-US" sz="2500" dirty="0">
                <a:latin typeface="Chalkboard Bold" charset="0"/>
                <a:sym typeface="Chalkboard Bold" charset="0"/>
              </a:rPr>
              <a:t> </a:t>
            </a:r>
            <a:r>
              <a:rPr lang="en-US" sz="2500" dirty="0">
                <a:sym typeface="Chalkboard Bold" charset="0"/>
              </a:rPr>
              <a:t>Includes the engagement of some mental processing </a:t>
            </a:r>
            <a:r>
              <a:rPr lang="en-US" sz="2500" dirty="0">
                <a:solidFill>
                  <a:srgbClr val="6E0500"/>
                </a:solidFill>
                <a:sym typeface="Chalkboard Bold" charset="0"/>
              </a:rPr>
              <a:t>beyond recalling or reproducing a response</a:t>
            </a:r>
          </a:p>
          <a:p>
            <a:pPr algn="l"/>
            <a:endParaRPr lang="en-US" sz="1300" dirty="0">
              <a:sym typeface="Chalkboard Bold" charset="0"/>
            </a:endParaRPr>
          </a:p>
          <a:p>
            <a:pPr algn="l">
              <a:buSzPct val="102000"/>
              <a:buFont typeface="Chalkboard Bold" charset="0"/>
              <a:buChar char="•"/>
            </a:pPr>
            <a:r>
              <a:rPr lang="en-US" sz="2500" dirty="0">
                <a:sym typeface="Chalkboard Bold" charset="0"/>
              </a:rPr>
              <a:t> Items require students to make some decisions as to how to approach the question or problem</a:t>
            </a:r>
          </a:p>
          <a:p>
            <a:pPr algn="l"/>
            <a:endParaRPr lang="en-US" sz="1300" dirty="0">
              <a:sym typeface="Chalkboard Bold" charset="0"/>
            </a:endParaRPr>
          </a:p>
          <a:p>
            <a:pPr algn="l">
              <a:buSzPct val="102000"/>
              <a:buFont typeface="Chalkboard Bold" charset="0"/>
              <a:buChar char="•"/>
            </a:pPr>
            <a:r>
              <a:rPr lang="en-US" sz="2500" dirty="0">
                <a:sym typeface="Chalkboard Bold" charset="0"/>
              </a:rPr>
              <a:t> Actions imply more than one </a:t>
            </a:r>
            <a:r>
              <a:rPr lang="en-US" sz="2500" dirty="0">
                <a:solidFill>
                  <a:srgbClr val="6E0500"/>
                </a:solidFill>
                <a:sym typeface="Chalkboard Bold" charset="0"/>
              </a:rPr>
              <a:t>mental or cognitive process/step</a:t>
            </a:r>
          </a:p>
          <a:p>
            <a:endParaRPr lang="en-US" sz="2500" dirty="0">
              <a:latin typeface="Chalkboard Bold" charset="0"/>
              <a:sym typeface="Chalkboard Bold" charset="0"/>
            </a:endParaRPr>
          </a:p>
        </p:txBody>
      </p:sp>
      <p:pic>
        <p:nvPicPr>
          <p:cNvPr id="14338" name="Picture 2" descr="http://stevton.com/wp-content/uploads/2010/09/Thinking.png"/>
          <p:cNvPicPr>
            <a:picLocks noChangeAspect="1" noChangeArrowheads="1"/>
          </p:cNvPicPr>
          <p:nvPr/>
        </p:nvPicPr>
        <p:blipFill>
          <a:blip r:embed="rId2" cstate="print"/>
          <a:srcRect/>
          <a:stretch>
            <a:fillRect/>
          </a:stretch>
        </p:blipFill>
        <p:spPr bwMode="auto">
          <a:xfrm>
            <a:off x="7086600" y="4343400"/>
            <a:ext cx="1676400" cy="2275639"/>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5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15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ChangeArrowheads="1"/>
          </p:cNvSpPr>
          <p:nvPr>
            <p:ph type="title"/>
          </p:nvPr>
        </p:nvSpPr>
        <p:spPr>
          <a:xfrm>
            <a:off x="446484" y="178594"/>
            <a:ext cx="8054578" cy="1714500"/>
          </a:xfrm>
        </p:spPr>
        <p:txBody>
          <a:bodyPr/>
          <a:lstStyle/>
          <a:p>
            <a:pPr eaLnBrk="1" hangingPunct="1"/>
            <a:r>
              <a:rPr lang="en-US" sz="3900" dirty="0" smtClean="0">
                <a:latin typeface="Chalkboard Bold" charset="0"/>
                <a:sym typeface="Chalkboard Bold" charset="0"/>
              </a:rPr>
              <a:t>Skills/Concepts:  DOK 2 Examples</a:t>
            </a:r>
            <a:endParaRPr lang="en-US" sz="3900" dirty="0" smtClean="0">
              <a:latin typeface="Chalkboard Bold" charset="0"/>
              <a:ea typeface="ヒラギノ角ゴ ProN W6" charset="-128"/>
              <a:sym typeface="Chalkboard Bold" charset="0"/>
            </a:endParaRPr>
          </a:p>
        </p:txBody>
      </p:sp>
      <p:sp>
        <p:nvSpPr>
          <p:cNvPr id="50178" name="Rectangle 2"/>
          <p:cNvSpPr>
            <a:spLocks/>
          </p:cNvSpPr>
          <p:nvPr/>
        </p:nvSpPr>
        <p:spPr bwMode="auto">
          <a:xfrm>
            <a:off x="830461" y="1629668"/>
            <a:ext cx="7813477" cy="5304234"/>
          </a:xfrm>
          <a:prstGeom prst="rect">
            <a:avLst/>
          </a:prstGeom>
          <a:noFill/>
          <a:ln w="12700">
            <a:noFill/>
            <a:miter lim="800000"/>
            <a:headEnd/>
            <a:tailEnd/>
          </a:ln>
        </p:spPr>
        <p:txBody>
          <a:bodyPr lIns="0" tIns="0" rIns="0" bIns="0" anchor="ctr"/>
          <a:lstStyle/>
          <a:p>
            <a:pPr algn="l">
              <a:lnSpc>
                <a:spcPct val="110000"/>
              </a:lnSpc>
              <a:buSzPct val="125000"/>
              <a:buFont typeface="Chalkboard" charset="0"/>
              <a:buChar char="•"/>
            </a:pPr>
            <a:r>
              <a:rPr lang="en-US" sz="2700" dirty="0">
                <a:latin typeface="Chalkboard" charset="0"/>
                <a:sym typeface="Chalkboard" charset="0"/>
              </a:rPr>
              <a:t> </a:t>
            </a:r>
            <a:r>
              <a:rPr lang="en-US" sz="2700" dirty="0">
                <a:sym typeface="Chalkboard" charset="0"/>
              </a:rPr>
              <a:t>Compare desert and tropical environments</a:t>
            </a:r>
          </a:p>
          <a:p>
            <a:pPr algn="l">
              <a:lnSpc>
                <a:spcPct val="110000"/>
              </a:lnSpc>
              <a:buSzPct val="125000"/>
              <a:buFont typeface="Chalkboard" charset="0"/>
              <a:buChar char="•"/>
            </a:pPr>
            <a:r>
              <a:rPr lang="en-US" sz="2700" dirty="0">
                <a:sym typeface="Chalkboard" charset="0"/>
              </a:rPr>
              <a:t> Identify and summarize the major events, problems, solutions, conflicts in literary text</a:t>
            </a:r>
          </a:p>
          <a:p>
            <a:pPr algn="l">
              <a:lnSpc>
                <a:spcPct val="110000"/>
              </a:lnSpc>
              <a:buSzPct val="125000"/>
              <a:buFont typeface="Chalkboard" charset="0"/>
              <a:buChar char="•"/>
            </a:pPr>
            <a:r>
              <a:rPr lang="en-US" sz="2700" dirty="0">
                <a:sym typeface="Chalkboard" charset="0"/>
              </a:rPr>
              <a:t> Explain the cause-effect of historical events</a:t>
            </a:r>
          </a:p>
          <a:p>
            <a:pPr algn="l">
              <a:lnSpc>
                <a:spcPct val="110000"/>
              </a:lnSpc>
              <a:buSzPct val="125000"/>
              <a:buFont typeface="Chalkboard" charset="0"/>
              <a:buChar char="•"/>
            </a:pPr>
            <a:r>
              <a:rPr lang="en-US" sz="2700" dirty="0">
                <a:sym typeface="Chalkboard" charset="0"/>
              </a:rPr>
              <a:t> Predict a logical outcome based on information in a reading selection</a:t>
            </a:r>
          </a:p>
          <a:p>
            <a:pPr algn="l">
              <a:lnSpc>
                <a:spcPct val="110000"/>
              </a:lnSpc>
              <a:buSzPct val="125000"/>
              <a:buFont typeface="Chalkboard" charset="0"/>
              <a:buChar char="•"/>
            </a:pPr>
            <a:r>
              <a:rPr lang="en-US" sz="2700" dirty="0">
                <a:sym typeface="Chalkboard" charset="0"/>
              </a:rPr>
              <a:t> Explain how good work habits are important at home, school, and on the job</a:t>
            </a:r>
          </a:p>
          <a:p>
            <a:pPr algn="l">
              <a:lnSpc>
                <a:spcPct val="90000"/>
              </a:lnSpc>
              <a:buSzPct val="125000"/>
              <a:buFont typeface="Chalkboard" charset="0"/>
              <a:buChar char="•"/>
            </a:pPr>
            <a:r>
              <a:rPr lang="en-US" sz="2700" dirty="0">
                <a:sym typeface="Chalkboard" charset="0"/>
              </a:rPr>
              <a:t> Classify plane and three dimensional figures</a:t>
            </a:r>
          </a:p>
          <a:p>
            <a:pPr algn="l">
              <a:lnSpc>
                <a:spcPct val="90000"/>
              </a:lnSpc>
              <a:buSzPct val="125000"/>
              <a:buFont typeface="Chalkboard" charset="0"/>
              <a:buChar char="•"/>
            </a:pPr>
            <a:r>
              <a:rPr lang="en-US" sz="2700" dirty="0">
                <a:sym typeface="Chalkboard" charset="0"/>
              </a:rPr>
              <a:t> Describe various styles of music</a:t>
            </a:r>
          </a:p>
          <a:p>
            <a:pPr algn="l">
              <a:lnSpc>
                <a:spcPct val="110000"/>
              </a:lnSpc>
            </a:pPr>
            <a:endParaRPr lang="en-US" sz="2200" b="1" dirty="0">
              <a:solidFill>
                <a:srgbClr val="993300"/>
              </a:solidFill>
              <a:latin typeface="Arial" pitchFamily="34" charset="0"/>
              <a:sym typeface="Arial" pitchFamily="34" charset="0"/>
            </a:endParaRPr>
          </a:p>
          <a:p>
            <a:endParaRPr lang="en-US"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1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1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01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017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017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017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ph type="title"/>
          </p:nvPr>
        </p:nvSpPr>
        <p:spPr/>
        <p:txBody>
          <a:bodyPr/>
          <a:lstStyle/>
          <a:p>
            <a:pPr eaLnBrk="1" hangingPunct="1"/>
            <a:r>
              <a:rPr lang="en-US" sz="4200" dirty="0" smtClean="0">
                <a:latin typeface="Chalkboard Bold" charset="0"/>
                <a:sym typeface="Chalkboard Bold" charset="0"/>
              </a:rPr>
              <a:t>Strategic Thinking: </a:t>
            </a:r>
            <a:r>
              <a:rPr lang="en-US" sz="4200" dirty="0" smtClean="0">
                <a:latin typeface="Chalkboard Bold" charset="0"/>
                <a:sym typeface="Chalkboard Bold" charset="0"/>
              </a:rPr>
              <a:t>DOK Level </a:t>
            </a:r>
            <a:r>
              <a:rPr lang="en-US" sz="4200" dirty="0" smtClean="0">
                <a:latin typeface="Chalkboard Bold" charset="0"/>
                <a:sym typeface="Chalkboard Bold" charset="0"/>
              </a:rPr>
              <a:t>3</a:t>
            </a:r>
            <a:endParaRPr lang="en-US" sz="4200" dirty="0" smtClean="0">
              <a:latin typeface="Chalkboard Bold" charset="0"/>
              <a:ea typeface="ヒラギノ角ゴ ProN W6" charset="-128"/>
              <a:sym typeface="Chalkboard Bold" charset="0"/>
            </a:endParaRPr>
          </a:p>
        </p:txBody>
      </p:sp>
      <p:sp>
        <p:nvSpPr>
          <p:cNvPr id="51202" name="Rectangle 2"/>
          <p:cNvSpPr>
            <a:spLocks/>
          </p:cNvSpPr>
          <p:nvPr/>
        </p:nvSpPr>
        <p:spPr bwMode="auto">
          <a:xfrm>
            <a:off x="901899" y="1607344"/>
            <a:ext cx="7625953" cy="4045148"/>
          </a:xfrm>
          <a:prstGeom prst="rect">
            <a:avLst/>
          </a:prstGeom>
          <a:noFill/>
          <a:ln w="12700">
            <a:noFill/>
            <a:miter lim="800000"/>
            <a:headEnd/>
            <a:tailEnd/>
          </a:ln>
        </p:spPr>
        <p:txBody>
          <a:bodyPr lIns="0" tIns="0" rIns="0" bIns="0" anchor="ctr"/>
          <a:lstStyle/>
          <a:p>
            <a:pPr algn="l">
              <a:buSzPct val="99000"/>
              <a:buFont typeface="Chalkboard" charset="0"/>
              <a:buChar char="•"/>
            </a:pPr>
            <a:r>
              <a:rPr lang="en-US" sz="2700" dirty="0">
                <a:sym typeface="Chalkboard" charset="0"/>
              </a:rPr>
              <a:t> Requires </a:t>
            </a:r>
            <a:r>
              <a:rPr lang="en-US" sz="2700" dirty="0">
                <a:solidFill>
                  <a:srgbClr val="6E0500"/>
                </a:solidFill>
                <a:sym typeface="Chalkboard Bold" charset="0"/>
              </a:rPr>
              <a:t>deep understanding</a:t>
            </a:r>
            <a:r>
              <a:rPr lang="en-US" sz="2700" dirty="0">
                <a:sym typeface="Chalkboard" charset="0"/>
              </a:rPr>
              <a:t> exhibited through planning, using evidence, and more demanding </a:t>
            </a:r>
            <a:r>
              <a:rPr lang="en-US" sz="2700" u="sng" dirty="0">
                <a:solidFill>
                  <a:srgbClr val="6E0500"/>
                </a:solidFill>
                <a:sym typeface="Chalkboard Bold" charset="0"/>
              </a:rPr>
              <a:t>cognitive</a:t>
            </a:r>
            <a:r>
              <a:rPr lang="en-US" sz="2700" dirty="0">
                <a:solidFill>
                  <a:srgbClr val="6E0500"/>
                </a:solidFill>
                <a:sym typeface="Chalkboard" charset="0"/>
              </a:rPr>
              <a:t> </a:t>
            </a:r>
            <a:r>
              <a:rPr lang="en-US" sz="2700" dirty="0">
                <a:sym typeface="Chalkboard" charset="0"/>
              </a:rPr>
              <a:t>reasoning</a:t>
            </a:r>
            <a:endParaRPr lang="en-US" sz="2700" dirty="0">
              <a:solidFill>
                <a:srgbClr val="6E0500"/>
              </a:solidFill>
              <a:sym typeface="Chalkboard" charset="0"/>
            </a:endParaRPr>
          </a:p>
          <a:p>
            <a:pPr algn="l"/>
            <a:endParaRPr lang="en-US" sz="1300" dirty="0">
              <a:sym typeface="Chalkboard" charset="0"/>
            </a:endParaRPr>
          </a:p>
          <a:p>
            <a:pPr algn="l">
              <a:buSzPct val="99000"/>
              <a:buFont typeface="Chalkboard" charset="0"/>
              <a:buChar char="•"/>
            </a:pPr>
            <a:r>
              <a:rPr lang="en-US" sz="2700" dirty="0">
                <a:sym typeface="Chalkboard" charset="0"/>
              </a:rPr>
              <a:t> The cognitive demands are </a:t>
            </a:r>
            <a:r>
              <a:rPr lang="en-US" sz="2700" dirty="0">
                <a:solidFill>
                  <a:srgbClr val="6E0500"/>
                </a:solidFill>
                <a:sym typeface="Chalkboard Bold" charset="0"/>
              </a:rPr>
              <a:t>complex and abstract</a:t>
            </a:r>
          </a:p>
          <a:p>
            <a:pPr algn="l"/>
            <a:endParaRPr lang="en-US" sz="1300" dirty="0">
              <a:sym typeface="Chalkboard" charset="0"/>
            </a:endParaRPr>
          </a:p>
          <a:p>
            <a:pPr algn="l">
              <a:buSzPct val="99000"/>
              <a:buFont typeface="Chalkboard" charset="0"/>
              <a:buChar char="•"/>
            </a:pPr>
            <a:r>
              <a:rPr lang="en-US" sz="2700" dirty="0">
                <a:sym typeface="Chalkboard" charset="0"/>
              </a:rPr>
              <a:t> An assessment item that has more than one possible answer and requires students to</a:t>
            </a:r>
            <a:r>
              <a:rPr lang="en-US" sz="2700" dirty="0">
                <a:sym typeface="Chalkboard Bold" charset="0"/>
              </a:rPr>
              <a:t> </a:t>
            </a:r>
            <a:r>
              <a:rPr lang="en-US" sz="2700" dirty="0">
                <a:solidFill>
                  <a:srgbClr val="6E0500"/>
                </a:solidFill>
                <a:sym typeface="Chalkboard Bold" charset="0"/>
              </a:rPr>
              <a:t>justify the response</a:t>
            </a:r>
            <a:r>
              <a:rPr lang="en-US" sz="2700" dirty="0">
                <a:sym typeface="Chalkboard Bold" charset="0"/>
              </a:rPr>
              <a:t> </a:t>
            </a:r>
            <a:r>
              <a:rPr lang="en-US" sz="2700" dirty="0">
                <a:sym typeface="Chalkboard" charset="0"/>
              </a:rPr>
              <a:t>would most likely be a Level 3</a:t>
            </a:r>
          </a:p>
          <a:p>
            <a:endParaRPr lang="en-US" dirty="0">
              <a:solidFill>
                <a:schemeClr val="tx1"/>
              </a:solidFill>
            </a:endParaRPr>
          </a:p>
        </p:txBody>
      </p:sp>
      <p:pic>
        <p:nvPicPr>
          <p:cNvPr id="5" name="Picture 2" descr="thinking">
            <a:hlinkClick r:id="rId2"/>
          </p:cNvPr>
          <p:cNvPicPr>
            <a:picLocks noChangeAspect="1" noChangeArrowheads="1"/>
          </p:cNvPicPr>
          <p:nvPr/>
        </p:nvPicPr>
        <p:blipFill>
          <a:blip r:embed="rId3" cstate="print"/>
          <a:srcRect/>
          <a:stretch>
            <a:fillRect/>
          </a:stretch>
        </p:blipFill>
        <p:spPr bwMode="auto">
          <a:xfrm>
            <a:off x="6667500" y="4686300"/>
            <a:ext cx="2171700" cy="217170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0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ph type="title"/>
          </p:nvPr>
        </p:nvSpPr>
        <p:spPr/>
        <p:txBody>
          <a:bodyPr>
            <a:normAutofit fontScale="90000"/>
          </a:bodyPr>
          <a:lstStyle/>
          <a:p>
            <a:pPr eaLnBrk="1" hangingPunct="1"/>
            <a:r>
              <a:rPr lang="en-US" sz="3900" dirty="0" smtClean="0">
                <a:latin typeface="Chalkboard Bold" charset="0"/>
                <a:sym typeface="Chalkboard Bold" charset="0"/>
              </a:rPr>
              <a:t>Strategic Thinking:  DOK 3 </a:t>
            </a:r>
            <a:r>
              <a:rPr lang="en-US" sz="3900" dirty="0" smtClean="0">
                <a:latin typeface="Chalkboard Bold" charset="0"/>
                <a:sym typeface="Chalkboard Bold" charset="0"/>
              </a:rPr>
              <a:t>Examples</a:t>
            </a:r>
            <a:endParaRPr lang="en-US" sz="3900" dirty="0" smtClean="0">
              <a:latin typeface="Chalkboard Bold" charset="0"/>
              <a:ea typeface="ヒラギノ角ゴ ProN W6" charset="-128"/>
              <a:sym typeface="Chalkboard Bold" charset="0"/>
            </a:endParaRPr>
          </a:p>
        </p:txBody>
      </p:sp>
      <p:sp>
        <p:nvSpPr>
          <p:cNvPr id="53250" name="Rectangle 2"/>
          <p:cNvSpPr>
            <a:spLocks/>
          </p:cNvSpPr>
          <p:nvPr/>
        </p:nvSpPr>
        <p:spPr bwMode="auto">
          <a:xfrm>
            <a:off x="837158" y="1602879"/>
            <a:ext cx="7781107" cy="4697016"/>
          </a:xfrm>
          <a:prstGeom prst="rect">
            <a:avLst/>
          </a:prstGeom>
          <a:noFill/>
          <a:ln w="12700">
            <a:noFill/>
            <a:miter lim="800000"/>
            <a:headEnd/>
            <a:tailEnd/>
          </a:ln>
        </p:spPr>
        <p:txBody>
          <a:bodyPr lIns="0" tIns="0" rIns="0" bIns="0" anchor="ctr"/>
          <a:lstStyle/>
          <a:p>
            <a:pPr algn="l">
              <a:buSzPct val="78000"/>
              <a:buFont typeface="Chalkboard" charset="0"/>
              <a:buChar char="•"/>
            </a:pPr>
            <a:r>
              <a:rPr lang="en-US" dirty="0">
                <a:solidFill>
                  <a:schemeClr val="tx1"/>
                </a:solidFill>
                <a:latin typeface="Chalkboard" charset="0"/>
                <a:sym typeface="Chalkboard" charset="0"/>
              </a:rPr>
              <a:t> </a:t>
            </a:r>
            <a:r>
              <a:rPr lang="en-US" sz="2800" dirty="0">
                <a:solidFill>
                  <a:schemeClr val="tx1"/>
                </a:solidFill>
                <a:sym typeface="Chalkboard" charset="0"/>
              </a:rPr>
              <a:t>Develop a scientific model for a complex idea</a:t>
            </a:r>
          </a:p>
          <a:p>
            <a:pPr algn="l">
              <a:buSzPct val="78000"/>
              <a:buFont typeface="Chalkboard" charset="0"/>
              <a:buChar char="•"/>
            </a:pPr>
            <a:r>
              <a:rPr lang="en-US" sz="2800" dirty="0">
                <a:solidFill>
                  <a:schemeClr val="tx1"/>
                </a:solidFill>
                <a:sym typeface="Chalkboard" charset="0"/>
              </a:rPr>
              <a:t> Propose and evaluate solutions for an economic problem</a:t>
            </a:r>
          </a:p>
          <a:p>
            <a:pPr algn="l">
              <a:buSzPct val="78000"/>
              <a:buFont typeface="Chalkboard" charset="0"/>
              <a:buChar char="•"/>
            </a:pPr>
            <a:r>
              <a:rPr lang="en-US" sz="2800" dirty="0">
                <a:solidFill>
                  <a:schemeClr val="tx1"/>
                </a:solidFill>
                <a:sym typeface="Chalkboard" charset="0"/>
              </a:rPr>
              <a:t> Explain, generalize or connect ideas, using supporting evidence from a text or source</a:t>
            </a:r>
          </a:p>
          <a:p>
            <a:pPr algn="l">
              <a:buSzPct val="78000"/>
              <a:buFont typeface="Chalkboard" charset="0"/>
              <a:buChar char="•"/>
            </a:pPr>
            <a:r>
              <a:rPr lang="en-US" sz="2800" dirty="0">
                <a:solidFill>
                  <a:schemeClr val="tx1"/>
                </a:solidFill>
                <a:sym typeface="Chalkboard" charset="0"/>
              </a:rPr>
              <a:t> Create a dance that represents the characteristics of a culture</a:t>
            </a:r>
          </a:p>
          <a:p>
            <a:pPr algn="l"/>
            <a:endParaRPr lang="en-US" sz="2200" b="1" dirty="0">
              <a:solidFill>
                <a:srgbClr val="993300"/>
              </a:solidFill>
              <a:latin typeface="Arial" pitchFamily="34" charset="0"/>
              <a:sym typeface="Arial" pitchFamily="34" charset="0"/>
            </a:endParaRPr>
          </a:p>
          <a:p>
            <a:endParaRPr lang="en-US"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5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25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ph type="title"/>
          </p:nvPr>
        </p:nvSpPr>
        <p:spPr>
          <a:xfrm>
            <a:off x="446484" y="1000125"/>
            <a:ext cx="7358063" cy="1571625"/>
          </a:xfrm>
        </p:spPr>
        <p:txBody>
          <a:bodyPr>
            <a:normAutofit fontScale="90000"/>
          </a:bodyPr>
          <a:lstStyle/>
          <a:p>
            <a:pPr eaLnBrk="1" hangingPunct="1"/>
            <a:r>
              <a:rPr lang="en-US" sz="3400" dirty="0" smtClean="0">
                <a:latin typeface="Chalkboard Bold" charset="0"/>
                <a:ea typeface="ヒラギノ角ゴ ProN W6" charset="-128"/>
                <a:sym typeface="Chalkboard Bold" charset="0"/>
              </a:rPr>
              <a:t/>
            </a:r>
            <a:br>
              <a:rPr lang="en-US" sz="3400" dirty="0" smtClean="0">
                <a:latin typeface="Chalkboard Bold" charset="0"/>
                <a:ea typeface="ヒラギノ角ゴ ProN W6" charset="-128"/>
                <a:sym typeface="Chalkboard Bold" charset="0"/>
              </a:rPr>
            </a:br>
            <a:r>
              <a:rPr lang="en-US" sz="3800" dirty="0" smtClean="0">
                <a:latin typeface="Chalkboard Bold" charset="0"/>
                <a:sym typeface="Chalkboard Bold" charset="0"/>
              </a:rPr>
              <a:t> Extended Thinking:  </a:t>
            </a:r>
            <a:r>
              <a:rPr lang="en-US" sz="3800" dirty="0" smtClean="0">
                <a:latin typeface="Chalkboard Bold" charset="0"/>
                <a:sym typeface="Chalkboard Bold" charset="0"/>
              </a:rPr>
              <a:t>DOK Level </a:t>
            </a:r>
            <a:r>
              <a:rPr lang="en-US" sz="3800" dirty="0" smtClean="0">
                <a:latin typeface="Chalkboard Bold" charset="0"/>
                <a:sym typeface="Chalkboard Bold" charset="0"/>
              </a:rPr>
              <a:t>4 </a:t>
            </a:r>
            <a:r>
              <a:rPr lang="en-US" sz="3400" dirty="0" smtClean="0">
                <a:latin typeface="Chalkboard Bold" charset="0"/>
                <a:ea typeface="ヒラギノ角ゴ ProN W6" charset="-128"/>
                <a:sym typeface="Chalkboard Bold" charset="0"/>
              </a:rPr>
              <a:t/>
            </a:r>
            <a:br>
              <a:rPr lang="en-US" sz="3400" dirty="0" smtClean="0">
                <a:latin typeface="Chalkboard Bold" charset="0"/>
                <a:ea typeface="ヒラギノ角ゴ ProN W6" charset="-128"/>
                <a:sym typeface="Chalkboard Bold" charset="0"/>
              </a:rPr>
            </a:br>
            <a:r>
              <a:rPr lang="en-US" sz="3400" dirty="0" smtClean="0">
                <a:latin typeface="Chalkboard Bold" charset="0"/>
                <a:ea typeface="ヒラギノ角ゴ ProN W6" charset="-128"/>
                <a:sym typeface="Chalkboard Bold" charset="0"/>
              </a:rPr>
              <a:t/>
            </a:r>
            <a:br>
              <a:rPr lang="en-US" sz="3400" dirty="0" smtClean="0">
                <a:latin typeface="Chalkboard Bold" charset="0"/>
                <a:ea typeface="ヒラギノ角ゴ ProN W6" charset="-128"/>
                <a:sym typeface="Chalkboard Bold" charset="0"/>
              </a:rPr>
            </a:br>
            <a:r>
              <a:rPr lang="en-US" sz="3400" dirty="0" smtClean="0">
                <a:latin typeface="Chalkboard Bold" charset="0"/>
                <a:ea typeface="ヒラギノ角ゴ ProN W6" charset="-128"/>
                <a:sym typeface="Chalkboard Bold" charset="0"/>
              </a:rPr>
              <a:t/>
            </a:r>
            <a:br>
              <a:rPr lang="en-US" sz="3400" dirty="0" smtClean="0">
                <a:latin typeface="Chalkboard Bold" charset="0"/>
                <a:ea typeface="ヒラギノ角ゴ ProN W6" charset="-128"/>
                <a:sym typeface="Chalkboard Bold" charset="0"/>
              </a:rPr>
            </a:br>
            <a:endParaRPr lang="en-US" sz="3400" dirty="0" smtClean="0">
              <a:latin typeface="Chalkboard Bold" charset="0"/>
              <a:ea typeface="ヒラギノ角ゴ ProN W6" charset="-128"/>
              <a:sym typeface="Chalkboard Bold" charset="0"/>
            </a:endParaRPr>
          </a:p>
        </p:txBody>
      </p:sp>
      <p:sp>
        <p:nvSpPr>
          <p:cNvPr id="54274" name="Rectangle 2"/>
          <p:cNvSpPr>
            <a:spLocks/>
          </p:cNvSpPr>
          <p:nvPr/>
        </p:nvSpPr>
        <p:spPr bwMode="auto">
          <a:xfrm>
            <a:off x="767953" y="1861840"/>
            <a:ext cx="7893844" cy="4875609"/>
          </a:xfrm>
          <a:prstGeom prst="rect">
            <a:avLst/>
          </a:prstGeom>
          <a:noFill/>
          <a:ln w="12700">
            <a:noFill/>
            <a:miter lim="800000"/>
            <a:headEnd/>
            <a:tailEnd/>
          </a:ln>
        </p:spPr>
        <p:txBody>
          <a:bodyPr lIns="0" tIns="0" rIns="0" bIns="0" anchor="ctr"/>
          <a:lstStyle/>
          <a:p>
            <a:pPr algn="l">
              <a:buClr>
                <a:srgbClr val="000000"/>
              </a:buClr>
              <a:buSzPct val="105000"/>
              <a:buFont typeface="Chalkboard Bold" charset="0"/>
              <a:buChar char="•"/>
            </a:pPr>
            <a:r>
              <a:rPr lang="en-US" sz="2500" dirty="0">
                <a:latin typeface="Chalkboard" charset="0"/>
                <a:sym typeface="Chalkboard" charset="0"/>
              </a:rPr>
              <a:t> </a:t>
            </a:r>
            <a:r>
              <a:rPr lang="en-US" sz="2500" dirty="0">
                <a:sym typeface="Chalkboard" charset="0"/>
              </a:rPr>
              <a:t>Requires </a:t>
            </a:r>
            <a:r>
              <a:rPr lang="en-US" sz="2500" u="sng" dirty="0">
                <a:sym typeface="Chalkboard Bold" charset="0"/>
              </a:rPr>
              <a:t>high cognitive demand</a:t>
            </a:r>
            <a:r>
              <a:rPr lang="en-US" sz="2500" dirty="0">
                <a:sym typeface="Chalkboard" charset="0"/>
              </a:rPr>
              <a:t> and is </a:t>
            </a:r>
            <a:r>
              <a:rPr lang="en-US" sz="2500" dirty="0">
                <a:solidFill>
                  <a:srgbClr val="993300"/>
                </a:solidFill>
                <a:sym typeface="Chalkboard" charset="0"/>
              </a:rPr>
              <a:t>very complex</a:t>
            </a:r>
          </a:p>
          <a:p>
            <a:pPr algn="l"/>
            <a:endParaRPr lang="en-US" sz="1300" dirty="0">
              <a:sym typeface="Chalkboard" charset="0"/>
            </a:endParaRPr>
          </a:p>
          <a:p>
            <a:pPr algn="l">
              <a:buClr>
                <a:srgbClr val="000000"/>
              </a:buClr>
              <a:buSzPct val="105000"/>
              <a:buFont typeface="Chalkboard Bold" charset="0"/>
              <a:buChar char="•"/>
            </a:pPr>
            <a:r>
              <a:rPr lang="en-US" sz="2500" dirty="0">
                <a:sym typeface="Chalkboard" charset="0"/>
              </a:rPr>
              <a:t> Students are expected to make connections, relate ideas within the content or among content areas, and select or devise one approach among many alternatives on how the situation can be solved</a:t>
            </a:r>
          </a:p>
          <a:p>
            <a:pPr algn="l"/>
            <a:endParaRPr lang="en-US" sz="1300" dirty="0">
              <a:sym typeface="Chalkboard" charset="0"/>
            </a:endParaRPr>
          </a:p>
          <a:p>
            <a:pPr algn="l">
              <a:buSzPct val="105000"/>
              <a:buFont typeface="Chalkboard Bold" charset="0"/>
              <a:buChar char="•"/>
            </a:pPr>
            <a:r>
              <a:rPr lang="en-US" sz="2500" dirty="0">
                <a:sym typeface="Chalkboard" charset="0"/>
              </a:rPr>
              <a:t> Due to the complexity of cognitive demand, DOK 4  often requires an extended period of time</a:t>
            </a:r>
          </a:p>
          <a:p>
            <a:pPr algn="l"/>
            <a:endParaRPr lang="en-US" sz="2200" dirty="0">
              <a:cs typeface="Times New Roman" pitchFamily="18" charset="0"/>
              <a:sym typeface="Times New Roman" pitchFamily="18" charset="0"/>
            </a:endParaRPr>
          </a:p>
          <a:p>
            <a:pPr algn="l"/>
            <a:endParaRPr lang="en-US" sz="2200" b="1" dirty="0">
              <a:solidFill>
                <a:srgbClr val="993300"/>
              </a:solidFill>
              <a:latin typeface="Arial" pitchFamily="34" charset="0"/>
              <a:sym typeface="Arial" pitchFamily="34" charset="0"/>
            </a:endParaRPr>
          </a:p>
          <a:p>
            <a:endParaRPr lang="en-US" dirty="0">
              <a:solidFill>
                <a:schemeClr val="tx1"/>
              </a:solidFill>
            </a:endParaRPr>
          </a:p>
        </p:txBody>
      </p:sp>
      <p:pic>
        <p:nvPicPr>
          <p:cNvPr id="11266" name="Picture 2" descr="Thinking">
            <a:hlinkClick r:id="rId2"/>
          </p:cNvPr>
          <p:cNvPicPr>
            <a:picLocks noChangeAspect="1" noChangeArrowheads="1"/>
          </p:cNvPicPr>
          <p:nvPr/>
        </p:nvPicPr>
        <p:blipFill>
          <a:blip r:embed="rId3" cstate="print"/>
          <a:srcRect/>
          <a:stretch>
            <a:fillRect/>
          </a:stretch>
        </p:blipFill>
        <p:spPr bwMode="auto">
          <a:xfrm>
            <a:off x="6629400" y="4953000"/>
            <a:ext cx="1905000" cy="190500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27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42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587</Words>
  <Application>Microsoft Office PowerPoint</Application>
  <PresentationFormat>On-screen Show (4:3)</PresentationFormat>
  <Paragraphs>61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Depth of Knowledge</vt:lpstr>
      <vt:lpstr>Depth of Knowledge</vt:lpstr>
      <vt:lpstr>Recall and Reproduction:  DOK Level 1 </vt:lpstr>
      <vt:lpstr>Recall and Reproduction:  DOK 1 Examples</vt:lpstr>
      <vt:lpstr>Skills/Concepts:  DOK Level 2</vt:lpstr>
      <vt:lpstr>Skills/Concepts:  DOK 2 Examples</vt:lpstr>
      <vt:lpstr>Strategic Thinking: DOK Level 3</vt:lpstr>
      <vt:lpstr>Strategic Thinking:  DOK 3 Examples</vt:lpstr>
      <vt:lpstr>  Extended Thinking:  DOK Level 4    </vt:lpstr>
      <vt:lpstr>Extended Thinking: DOK 4 Examples</vt:lpstr>
    </vt:vector>
  </TitlesOfParts>
  <Company>Grand Blanc Community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Depth of Knowledge</dc:title>
  <dc:creator>Amber</dc:creator>
  <cp:lastModifiedBy>Amber</cp:lastModifiedBy>
  <cp:revision>6</cp:revision>
  <dcterms:created xsi:type="dcterms:W3CDTF">2014-04-04T00:59:26Z</dcterms:created>
  <dcterms:modified xsi:type="dcterms:W3CDTF">2014-04-04T01:50:53Z</dcterms:modified>
</cp:coreProperties>
</file>