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78" r:id="rId3"/>
    <p:sldId id="265" r:id="rId4"/>
    <p:sldId id="268" r:id="rId5"/>
    <p:sldId id="269" r:id="rId6"/>
    <p:sldId id="270" r:id="rId7"/>
    <p:sldId id="257" r:id="rId8"/>
    <p:sldId id="273" r:id="rId9"/>
    <p:sldId id="262" r:id="rId10"/>
    <p:sldId id="275" r:id="rId11"/>
    <p:sldId id="276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2934" y="-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3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561DE-314A-4DED-AC07-E3BAF98A031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69BA9-3BD3-428A-8DD6-4028E7384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9670793-1D16-43EC-A122-198DBC2440FF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1E3FFD7-F32A-41BB-8C46-80B83FE5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5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4A307B3-8F90-4B3E-BEBC-12AFF520C3B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698500"/>
            <a:ext cx="46418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4177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E4C5-8B54-49FB-8624-513011D2C29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2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0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8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6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4DA4-269E-4070-AD9F-DBCE5B761BCD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76BD0-1EF3-41AA-B798-E13ABBC0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3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source=images&amp;cd=&amp;cad=rja&amp;uact=8&amp;docid=r5XKdVkQsN-NLM&amp;tbnid=O1bb3M9H1Vb7mM&amp;ved=0CAgQjRw&amp;url=http://www.agr.state.il.us/forms/&amp;ei=OwY-U-6NG4rP2wX_ioDoBQ&amp;psig=AFQjCNH9EcDYc4hbvPcFiiGrLsbEKR7H4w&amp;ust=139666015554686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smtClean="0"/>
              <a:t>Developing Quality Assessments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smtClean="0"/>
              <a:t>GBCS, 2014</a:t>
            </a:r>
            <a:endParaRPr lang="en-US" dirty="0"/>
          </a:p>
        </p:txBody>
      </p:sp>
      <p:pic>
        <p:nvPicPr>
          <p:cNvPr id="4100" name="Picture 4" descr="https://na.theiia.org/services/quality/PublishingImages/quality-block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800"/>
            <a:ext cx="4381500" cy="21431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</a:t>
            </a:r>
            <a:r>
              <a:rPr lang="en-US" b="1" dirty="0" smtClean="0"/>
              <a:t>5: </a:t>
            </a:r>
            <a:r>
              <a:rPr lang="en-US" b="1" dirty="0" smtClean="0"/>
              <a:t>Administer and Score the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common assessments to be truly common teachers need to set up common protocols for administration. These may include, for example, a common set of instructions, common protocols for response to students’ questions, materials allowable (such a dictionaries, calculators, or computers)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 assessment includes constructed and/or extended response items it is important for scorers to grade sample assessments collaboratively to align their scoring expectations.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for Curriculum Renewal</a:t>
            </a:r>
          </a:p>
          <a:p>
            <a:r>
              <a:rPr lang="en-US" dirty="0" smtClean="0"/>
              <a:t>www.curriculumrenewal.com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completed, the outcome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quality assessment which provides meaningful results and for which decisions made with the results are justifiable.</a:t>
            </a:r>
            <a:endParaRPr lang="en-US" dirty="0"/>
          </a:p>
        </p:txBody>
      </p:sp>
      <p:pic>
        <p:nvPicPr>
          <p:cNvPr id="30722" name="Picture 2" descr="http://t3.gstatic.com/images?q=tbn:ANd9GcSJ3su4tA0UODuPPuPSN4c_smaFAaoh5z5OjiYWVYu-sP12mleZf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276600"/>
            <a:ext cx="2628900" cy="2552700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Purpose of Common Assessments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meaningful feedback to parents and students about student progress towards learning standards</a:t>
            </a:r>
          </a:p>
          <a:p>
            <a:r>
              <a:rPr lang="en-US" dirty="0" smtClean="0"/>
              <a:t>Provide an overall assessment of student mastery of learning standards at the conclusion of a unit or marking period (summative)</a:t>
            </a:r>
          </a:p>
          <a:p>
            <a:r>
              <a:rPr lang="en-US" dirty="0" smtClean="0"/>
              <a:t>Provide consistency of expectations</a:t>
            </a:r>
          </a:p>
          <a:p>
            <a:r>
              <a:rPr lang="en-US" dirty="0" smtClean="0"/>
              <a:t>Can inform decisions about student placement</a:t>
            </a:r>
          </a:p>
          <a:p>
            <a:r>
              <a:rPr lang="en-US" dirty="0" smtClean="0"/>
              <a:t>Provides feedback to the teacher, school, and/or district to inform curricular decisions</a:t>
            </a:r>
            <a:endParaRPr lang="en-US" dirty="0"/>
          </a:p>
        </p:txBody>
      </p:sp>
      <p:pic>
        <p:nvPicPr>
          <p:cNvPr id="28676" name="Picture 4" descr="Assessment Sticky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900" y="5166105"/>
            <a:ext cx="2019300" cy="184429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1 – Define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define the purposes of the assessment. Is it diagnostic, formative, or summative? How will the results be used by students? By teachers? By the school or district? By others?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for Curriculum Renewal</a:t>
            </a:r>
          </a:p>
          <a:p>
            <a:r>
              <a:rPr lang="en-US" dirty="0" smtClean="0"/>
              <a:t>www.curriculumrenewal.com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599"/>
            <a:ext cx="8382000" cy="1861779"/>
          </a:xfrm>
          <a:prstGeom prst="rect">
            <a:avLst/>
          </a:prstGeom>
          <a:noFill/>
          <a:ln w="9525">
            <a:solidFill>
              <a:schemeClr val="tx1">
                <a:alpha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</a:t>
            </a:r>
            <a:r>
              <a:rPr lang="en-US" b="1" dirty="0" smtClean="0"/>
              <a:t>2: </a:t>
            </a:r>
            <a:r>
              <a:rPr lang="en-US" b="1" dirty="0" smtClean="0"/>
              <a:t>Develop an Assessment Blueprint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What </a:t>
            </a:r>
            <a:r>
              <a:rPr lang="en-US" dirty="0" smtClean="0"/>
              <a:t>standards </a:t>
            </a:r>
            <a:r>
              <a:rPr lang="en-US" dirty="0" smtClean="0"/>
              <a:t>will be included in the assessment, and </a:t>
            </a:r>
            <a:r>
              <a:rPr lang="en-US" dirty="0" smtClean="0"/>
              <a:t>what types of questions?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for Curriculum Renewal</a:t>
            </a:r>
          </a:p>
          <a:p>
            <a:r>
              <a:rPr lang="en-US" dirty="0" smtClean="0"/>
              <a:t>www.curriculumrenewal.com</a:t>
            </a:r>
            <a:endParaRPr lang="en-US" dirty="0"/>
          </a:p>
        </p:txBody>
      </p:sp>
      <p:pic>
        <p:nvPicPr>
          <p:cNvPr id="27650" name="Picture 2" descr="http://www.constructionjargon.com/images/Electrical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1981200" cy="22617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Assessment Blueprint Example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37734"/>
            <a:ext cx="8143875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295400" y="1173480"/>
            <a:ext cx="431798" cy="45719"/>
          </a:xfrm>
          <a:prstGeom prst="rightArrow">
            <a:avLst/>
          </a:prstGeom>
          <a:solidFill>
            <a:srgbClr val="FF0000">
              <a:alpha val="5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1" y="1002268"/>
            <a:ext cx="106679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997757">
            <a:off x="1308894" y="2893470"/>
            <a:ext cx="524328" cy="45719"/>
          </a:xfrm>
          <a:prstGeom prst="rightArrow">
            <a:avLst/>
          </a:prstGeom>
          <a:solidFill>
            <a:srgbClr val="FF0000">
              <a:alpha val="5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943" y="2549127"/>
            <a:ext cx="122645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ITEM TYPE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285" y="3124200"/>
            <a:ext cx="14750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2171421">
            <a:off x="89694" y="3689757"/>
            <a:ext cx="524328" cy="45719"/>
          </a:xfrm>
          <a:prstGeom prst="rightArrow">
            <a:avLst/>
          </a:prstGeom>
          <a:solidFill>
            <a:srgbClr val="FF0000">
              <a:alpha val="5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00962" y="1524000"/>
            <a:ext cx="7524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DOK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8317921">
            <a:off x="6097277" y="2500571"/>
            <a:ext cx="1815019" cy="45719"/>
          </a:xfrm>
          <a:prstGeom prst="rightArrow">
            <a:avLst/>
          </a:prstGeom>
          <a:solidFill>
            <a:srgbClr val="FF0000">
              <a:alpha val="5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43800" y="3505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43800" y="38095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38190" y="4114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44312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526970" y="47244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570216" y="502920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38156" y="53340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43800" y="5638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49863" y="60226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60642" y="2810153"/>
            <a:ext cx="1007158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Total # of items = 50, but since CR items are each worth 2 pts., total points = 60.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</a:t>
            </a:r>
            <a:r>
              <a:rPr lang="en-US" b="1" dirty="0" smtClean="0"/>
              <a:t>3: </a:t>
            </a:r>
            <a:r>
              <a:rPr lang="en-US" b="1" dirty="0" smtClean="0"/>
              <a:t>Select or Develop Items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high quality items exist and are available, it is almost always best to use them rather create new items. This is why access to release items and/or item banks is of immeasurable value.  However, it is often necessary to create items to meet your individual needs.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initially selecting or developing items it is best to select many more items than you will actually need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for Curriculum Renewal</a:t>
            </a:r>
          </a:p>
          <a:p>
            <a:r>
              <a:rPr lang="en-US" dirty="0" smtClean="0"/>
              <a:t>www.curriculumrenewal.com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67600" cy="9017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solidFill>
                  <a:schemeClr val="accent1"/>
                </a:solidFill>
                <a:ea typeface="+mj-ea"/>
                <a:cs typeface="+mj-cs"/>
              </a:rPr>
              <a:t>Variety of Assessment Strategies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457200" y="1828800"/>
            <a:ext cx="1905000" cy="45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Multiple Choice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True-False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Matching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1692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600" b="1">
                <a:solidFill>
                  <a:schemeClr val="tx2"/>
                </a:solidFill>
                <a:latin typeface="Tahoma" charset="0"/>
              </a:rPr>
              <a:t>Selected Response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590800" y="1828800"/>
            <a:ext cx="1905000" cy="45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Diagram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Fill-in-the-blank (words, phrases)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Essay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Short answer (sentences, paragraphs)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Web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Concept Map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Flowchart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Graph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Table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Matrix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Illustration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648200" y="1828800"/>
            <a:ext cx="1905000" cy="45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Presentation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Movement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Science lab 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Athletic skill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Dramatization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Enactment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Project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Debate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Model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Exhibition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Recital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Performance Task</a:t>
            </a:r>
          </a:p>
          <a:p>
            <a:pPr marL="109538" indent="-109538">
              <a:buFontTx/>
              <a:buChar char="•"/>
            </a:pPr>
            <a:endParaRPr lang="en-US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781800" y="1828800"/>
            <a:ext cx="1905000" cy="45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Ins="0"/>
          <a:lstStyle/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Oral questioning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Observation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Interview 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Conference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Process description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Checklist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Rating scale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Journal sharing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Thinking aloud a process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Student self-assessment</a:t>
            </a:r>
          </a:p>
          <a:p>
            <a:pPr marL="109538" indent="-109538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Tahoma" charset="0"/>
              </a:rPr>
              <a:t>Peer review</a:t>
            </a:r>
          </a:p>
          <a:p>
            <a:pPr marL="109538" indent="-109538"/>
            <a:endParaRPr lang="en-US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590800" y="1143000"/>
            <a:ext cx="1692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600" b="1">
                <a:solidFill>
                  <a:schemeClr val="tx2"/>
                </a:solidFill>
                <a:latin typeface="Tahoma" charset="0"/>
              </a:rPr>
              <a:t>Constructed</a:t>
            </a:r>
          </a:p>
          <a:p>
            <a:pPr algn="ctr" eaLnBrk="1" hangingPunct="1"/>
            <a:r>
              <a:rPr lang="en-US" sz="1600" b="1">
                <a:solidFill>
                  <a:schemeClr val="tx2"/>
                </a:solidFill>
                <a:latin typeface="Tahoma" charset="0"/>
              </a:rPr>
              <a:t>Response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143000"/>
            <a:ext cx="1692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600" b="1">
                <a:solidFill>
                  <a:schemeClr val="tx2"/>
                </a:solidFill>
                <a:latin typeface="Tahoma" charset="0"/>
              </a:rPr>
              <a:t>Performance Assessment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553200" y="1143000"/>
            <a:ext cx="1905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600" b="1">
                <a:solidFill>
                  <a:schemeClr val="tx2"/>
                </a:solidFill>
                <a:latin typeface="Tahoma" charset="0"/>
              </a:rPr>
              <a:t>Observations/</a:t>
            </a:r>
          </a:p>
          <a:p>
            <a:pPr algn="ctr" eaLnBrk="1" hangingPunct="1"/>
            <a:r>
              <a:rPr lang="en-US" sz="1600" b="1">
                <a:solidFill>
                  <a:schemeClr val="tx2"/>
                </a:solidFill>
                <a:latin typeface="Tahoma" charset="0"/>
              </a:rPr>
              <a:t>Conversations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04800" y="64770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Adapted from the work of Dr. Robert </a:t>
            </a:r>
            <a:r>
              <a:rPr lang="en-US" dirty="0" err="1" smtClean="0"/>
              <a:t>Marzano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219A8-B09D-407C-99DB-B69862439D3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18137" y="6477000"/>
            <a:ext cx="2811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Michigan Assessment Consortium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27353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</a:t>
            </a:r>
            <a:r>
              <a:rPr lang="en-US" b="1" dirty="0" smtClean="0"/>
              <a:t>4 </a:t>
            </a:r>
            <a:r>
              <a:rPr lang="en-US" b="1" dirty="0" smtClean="0"/>
              <a:t>– Develop the Assessment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there is a balance of items with varying levels of </a:t>
            </a:r>
            <a:r>
              <a:rPr lang="en-US" b="1" dirty="0" smtClean="0"/>
              <a:t>cognitive complexity</a:t>
            </a:r>
            <a:r>
              <a:rPr lang="en-US" dirty="0" smtClean="0"/>
              <a:t>, also referred to as </a:t>
            </a:r>
            <a:r>
              <a:rPr lang="en-US" b="1" dirty="0" smtClean="0"/>
              <a:t>depth of knowledge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>
                <a:latin typeface="Chalkboard" charset="0"/>
                <a:sym typeface="Chalkboard" charset="0"/>
              </a:rPr>
              <a:t>Webb’s Depth of Knowledge (DOK) - A scale of cognitive demand </a:t>
            </a:r>
            <a:r>
              <a:rPr lang="en-US" dirty="0" smtClean="0">
                <a:solidFill>
                  <a:srgbClr val="A40800"/>
                </a:solidFill>
                <a:latin typeface="Chalkboard" charset="0"/>
                <a:sym typeface="Chalkboard" charset="0"/>
              </a:rPr>
              <a:t>(thinking)</a:t>
            </a:r>
            <a:r>
              <a:rPr lang="en-US" dirty="0" smtClean="0">
                <a:solidFill>
                  <a:srgbClr val="D90B00"/>
                </a:solidFill>
                <a:latin typeface="Chalkboard" charset="0"/>
                <a:sym typeface="Chalkboard" charset="0"/>
              </a:rPr>
              <a:t> </a:t>
            </a:r>
            <a:r>
              <a:rPr lang="en-US" dirty="0" smtClean="0">
                <a:latin typeface="Chalkboard" charset="0"/>
                <a:sym typeface="Chalkboard" charset="0"/>
              </a:rPr>
              <a:t>to align standards with assessments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for Curriculum Renewal</a:t>
            </a:r>
          </a:p>
          <a:p>
            <a:r>
              <a:rPr lang="en-US" dirty="0" smtClean="0"/>
              <a:t>www.curriculumrenewal.com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Level 1 (Recall) – facts, figures, terms, simple procedures, etc.</a:t>
            </a:r>
          </a:p>
          <a:p>
            <a:endParaRPr lang="en-US" dirty="0" smtClean="0"/>
          </a:p>
          <a:p>
            <a:r>
              <a:rPr lang="en-US" dirty="0" smtClean="0"/>
              <a:t>Level 2 (Skill/Concept) – engagement of some mental processing beyond an habitual response.</a:t>
            </a:r>
          </a:p>
          <a:p>
            <a:endParaRPr lang="en-US" dirty="0" smtClean="0"/>
          </a:p>
          <a:p>
            <a:r>
              <a:rPr lang="en-US" dirty="0" smtClean="0"/>
              <a:t>Level 3 (Strategic Thinking) – requires reasoning, planning, using evidence, and a higher level of thinking than the previous two levels.</a:t>
            </a:r>
          </a:p>
          <a:p>
            <a:endParaRPr lang="en-US" dirty="0" smtClean="0"/>
          </a:p>
          <a:p>
            <a:r>
              <a:rPr lang="en-US" dirty="0" smtClean="0"/>
              <a:t>Level 4 (Extended Thinking) – requires complex reasoning, planning, developing, and thinking, most likely over an extended period of 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Knowledge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623</Words>
  <Application>Microsoft Office PowerPoint</Application>
  <PresentationFormat>On-screen Show (4:3)</PresentationFormat>
  <Paragraphs>117</Paragraphs>
  <Slides>11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Developing Quality Assessments</vt:lpstr>
      <vt:lpstr>Purpose of Common Assessments</vt:lpstr>
      <vt:lpstr>Step 1 – Define Purpose</vt:lpstr>
      <vt:lpstr>Step 2: Develop an Assessment Blueprint </vt:lpstr>
      <vt:lpstr>Assessment Blueprint Example</vt:lpstr>
      <vt:lpstr>Step 3: Select or Develop Items </vt:lpstr>
      <vt:lpstr>Variety of Assessment Strategies</vt:lpstr>
      <vt:lpstr>Step 4 – Develop the Assessment </vt:lpstr>
      <vt:lpstr>Depth of Knowledge</vt:lpstr>
      <vt:lpstr>Step 5: Administer and Score the Assessment</vt:lpstr>
      <vt:lpstr>When completed, the outcome is…</vt:lpstr>
    </vt:vector>
  </TitlesOfParts>
  <Company>Grand Blanc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Variety of Assessment Strategies</dc:title>
  <dc:creator>ahall</dc:creator>
  <cp:lastModifiedBy>ahall</cp:lastModifiedBy>
  <cp:revision>44</cp:revision>
  <cp:lastPrinted>2014-04-04T13:16:47Z</cp:lastPrinted>
  <dcterms:created xsi:type="dcterms:W3CDTF">2014-04-03T20:44:37Z</dcterms:created>
  <dcterms:modified xsi:type="dcterms:W3CDTF">2014-07-22T20:10:15Z</dcterms:modified>
</cp:coreProperties>
</file>