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8" d="100"/>
          <a:sy n="98" d="100"/>
        </p:scale>
        <p:origin x="-36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37DF3-F4E1-48CE-A29C-6C1477E04AB4}" type="datetimeFigureOut">
              <a:rPr lang="en-US" smtClean="0"/>
              <a:pPr/>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E7A9A-A334-4489-B749-E3E4C4339F19}" type="slidenum">
              <a:rPr lang="en-US" smtClean="0"/>
              <a:pPr/>
              <a:t>‹#›</a:t>
            </a:fld>
            <a:endParaRPr lang="en-US"/>
          </a:p>
        </p:txBody>
      </p:sp>
    </p:spTree>
    <p:extLst>
      <p:ext uri="{BB962C8B-B14F-4D97-AF65-F5344CB8AC3E}">
        <p14:creationId xmlns:p14="http://schemas.microsoft.com/office/powerpoint/2010/main" val="79410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Learning targets need to be in student-friendly language – we are not “</a:t>
            </a:r>
            <a:r>
              <a:rPr lang="en-US" baseline="0" dirty="0" err="1" smtClean="0"/>
              <a:t>dumbing</a:t>
            </a:r>
            <a:r>
              <a:rPr lang="en-US" baseline="0" dirty="0" smtClean="0"/>
              <a:t> down the content”, we are explaining it!  “I can” statements directly involve the students and requires them to think, reflect, and self-assess!</a:t>
            </a:r>
            <a:endParaRPr lang="en-US" dirty="0"/>
          </a:p>
        </p:txBody>
      </p:sp>
      <p:sp>
        <p:nvSpPr>
          <p:cNvPr id="4" name="Slide Number Placeholder 3"/>
          <p:cNvSpPr>
            <a:spLocks noGrp="1"/>
          </p:cNvSpPr>
          <p:nvPr>
            <p:ph type="sldNum" sz="quarter" idx="10"/>
          </p:nvPr>
        </p:nvSpPr>
        <p:spPr/>
        <p:txBody>
          <a:bodyPr/>
          <a:lstStyle/>
          <a:p>
            <a:fld id="{6AE8E4C5-8B54-49FB-8624-513011D2C29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44F042-0977-4D08-89B7-634FEBB6398B}" type="slidenum">
              <a:rPr lang="en-US" smtClean="0"/>
              <a:pPr fontAlgn="base">
                <a:spcBef>
                  <a:spcPct val="0"/>
                </a:spcBef>
                <a:spcAft>
                  <a:spcPct val="0"/>
                </a:spcAft>
                <a:defRPr/>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1BB4ED-DCD4-44DB-BC78-2F0A9D780968}" type="datetimeFigureOut">
              <a:rPr lang="en-US" smtClean="0"/>
              <a:pPr/>
              <a:t>11/4/2013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A2B6BFB-79E2-45F9-88F0-7ECD96EE75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1BB4ED-DCD4-44DB-BC78-2F0A9D780968}" type="datetimeFigureOut">
              <a:rPr lang="en-US" smtClean="0"/>
              <a:pPr/>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2B6BFB-79E2-45F9-88F0-7ECD96EE75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1BB4ED-DCD4-44DB-BC78-2F0A9D780968}" type="datetimeFigureOut">
              <a:rPr lang="en-US" smtClean="0"/>
              <a:pPr/>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2B6BFB-79E2-45F9-88F0-7ECD96EE75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1BB4ED-DCD4-44DB-BC78-2F0A9D780968}" type="datetimeFigureOut">
              <a:rPr lang="en-US" smtClean="0"/>
              <a:pPr/>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2B6BFB-79E2-45F9-88F0-7ECD96EE75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1BB4ED-DCD4-44DB-BC78-2F0A9D780968}" type="datetimeFigureOut">
              <a:rPr lang="en-US" smtClean="0"/>
              <a:pPr/>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2B6BFB-79E2-45F9-88F0-7ECD96EE75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1BB4ED-DCD4-44DB-BC78-2F0A9D780968}" type="datetimeFigureOut">
              <a:rPr lang="en-US" smtClean="0"/>
              <a:pPr/>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2B6BFB-79E2-45F9-88F0-7ECD96EE75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1BB4ED-DCD4-44DB-BC78-2F0A9D780968}" type="datetimeFigureOut">
              <a:rPr lang="en-US" smtClean="0"/>
              <a:pPr/>
              <a:t>11/4/2013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A2B6BFB-79E2-45F9-88F0-7ECD96EE75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1BB4ED-DCD4-44DB-BC78-2F0A9D780968}" type="datetimeFigureOut">
              <a:rPr lang="en-US" smtClean="0"/>
              <a:pPr/>
              <a:t>11/4/2013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A2B6BFB-79E2-45F9-88F0-7ECD96EE75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1BB4ED-DCD4-44DB-BC78-2F0A9D780968}" type="datetimeFigureOut">
              <a:rPr lang="en-US" smtClean="0"/>
              <a:pPr/>
              <a:t>11/4/2013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A2B6BFB-79E2-45F9-88F0-7ECD96EE75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1BB4ED-DCD4-44DB-BC78-2F0A9D780968}" type="datetimeFigureOut">
              <a:rPr lang="en-US" smtClean="0"/>
              <a:pPr/>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2B6BFB-79E2-45F9-88F0-7ECD96EE75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1BB4ED-DCD4-44DB-BC78-2F0A9D780968}" type="datetimeFigureOut">
              <a:rPr lang="en-US" smtClean="0"/>
              <a:pPr/>
              <a:t>11/4/2013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A2B6BFB-79E2-45F9-88F0-7ECD96EE75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1BB4ED-DCD4-44DB-BC78-2F0A9D780968}" type="datetimeFigureOut">
              <a:rPr lang="en-US" smtClean="0"/>
              <a:pPr/>
              <a:t>11/4/2013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A2B6BFB-79E2-45F9-88F0-7ECD96EE75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are Learning Targets?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229600" cy="5181600"/>
          </a:xfrm>
        </p:spPr>
        <p:txBody>
          <a:bodyPr>
            <a:normAutofit lnSpcReduction="10000"/>
          </a:bodyPr>
          <a:lstStyle/>
          <a:p>
            <a:pPr>
              <a:buNone/>
            </a:pPr>
            <a:r>
              <a:rPr lang="en-US" sz="2400" dirty="0" smtClean="0"/>
              <a:t>Learning targets: </a:t>
            </a:r>
          </a:p>
          <a:p>
            <a:pPr lvl="2"/>
            <a:r>
              <a:rPr lang="en-US" sz="1800" dirty="0" smtClean="0"/>
              <a:t>Are achievement expectations that we have for students on the path toward mastery of a standard</a:t>
            </a:r>
          </a:p>
          <a:p>
            <a:pPr lvl="2"/>
            <a:r>
              <a:rPr lang="en-US" sz="1800" dirty="0" smtClean="0"/>
              <a:t>These are what we need students to “know” and “do” in order to master a standard and are the skills that we formatively assess along the way!</a:t>
            </a:r>
          </a:p>
          <a:p>
            <a:pPr lvl="2"/>
            <a:r>
              <a:rPr lang="en-US" sz="1800" dirty="0" smtClean="0"/>
              <a:t>See next slide for an </a:t>
            </a:r>
            <a:r>
              <a:rPr lang="en-US" sz="1800" b="1" dirty="0" smtClean="0"/>
              <a:t>example of learning targets</a:t>
            </a:r>
            <a:r>
              <a:rPr lang="en-US" sz="1800" dirty="0" smtClean="0"/>
              <a:t> derived from a standard.</a:t>
            </a:r>
          </a:p>
          <a:p>
            <a:pPr lvl="2">
              <a:buNone/>
            </a:pPr>
            <a:r>
              <a:rPr lang="en-US" sz="1800" dirty="0" smtClean="0"/>
              <a:t>***It is </a:t>
            </a:r>
            <a:r>
              <a:rPr lang="en-US" sz="1800" u="sng" dirty="0" smtClean="0"/>
              <a:t>NOT necessary</a:t>
            </a:r>
            <a:r>
              <a:rPr lang="en-US" sz="1800" dirty="0" smtClean="0"/>
              <a:t> to unpack all standards into learning targets – but is beneficial to do this for standards that are complex and/or standards that students perform weaker on.</a:t>
            </a:r>
          </a:p>
          <a:p>
            <a:pPr lvl="2">
              <a:buNone/>
            </a:pPr>
            <a:endParaRPr lang="en-US" sz="1800" dirty="0" smtClean="0"/>
          </a:p>
          <a:p>
            <a:pPr lvl="2">
              <a:buNone/>
            </a:pPr>
            <a:r>
              <a:rPr lang="en-US" sz="2400" dirty="0" smtClean="0"/>
              <a:t>Learning targets should be in student-user language? (“I can…”):</a:t>
            </a:r>
          </a:p>
          <a:p>
            <a:pPr lvl="1">
              <a:buNone/>
            </a:pPr>
            <a:r>
              <a:rPr lang="en-US" sz="1800" dirty="0" smtClean="0"/>
              <a:t>   “When students know what they are learning, their performance on the average has been shown to be significantly higher then that of students who do not know what they are learning.” (</a:t>
            </a:r>
            <a:r>
              <a:rPr lang="en-US" sz="1800" dirty="0" err="1" smtClean="0"/>
              <a:t>Marzano</a:t>
            </a:r>
            <a:r>
              <a:rPr lang="en-US" sz="1800" dirty="0" smtClean="0"/>
              <a:t>, 2005)</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eaLnBrk="1" hangingPunct="1"/>
            <a:r>
              <a:rPr lang="en-US" smtClean="0"/>
              <a:t>Learning Target Example</a:t>
            </a:r>
          </a:p>
        </p:txBody>
      </p:sp>
      <p:graphicFrame>
        <p:nvGraphicFramePr>
          <p:cNvPr id="4" name="Content Placeholder 3"/>
          <p:cNvGraphicFramePr>
            <a:graphicFrameLocks noGrp="1"/>
          </p:cNvGraphicFramePr>
          <p:nvPr>
            <p:ph sz="quarter" idx="1"/>
          </p:nvPr>
        </p:nvGraphicFramePr>
        <p:xfrm>
          <a:off x="457200" y="1481138"/>
          <a:ext cx="8305800" cy="4614862"/>
        </p:xfrm>
        <a:graphic>
          <a:graphicData uri="http://schemas.openxmlformats.org/drawingml/2006/table">
            <a:tbl>
              <a:tblPr firstRow="1" bandRow="1">
                <a:tableStyleId>{5C22544A-7EE6-4342-B048-85BDC9FD1C3A}</a:tableStyleId>
              </a:tblPr>
              <a:tblGrid>
                <a:gridCol w="2768600"/>
                <a:gridCol w="2768600"/>
                <a:gridCol w="2768600"/>
              </a:tblGrid>
              <a:tr h="943696">
                <a:tc>
                  <a:txBody>
                    <a:bodyPr/>
                    <a:lstStyle/>
                    <a:p>
                      <a:r>
                        <a:rPr kumimoji="0" lang="en-US" sz="1800" b="1" kern="1200" baseline="0" dirty="0" smtClean="0">
                          <a:solidFill>
                            <a:schemeClr val="lt1"/>
                          </a:solidFill>
                          <a:latin typeface="+mn-lt"/>
                          <a:ea typeface="+mn-ea"/>
                          <a:cs typeface="+mn-cs"/>
                        </a:rPr>
                        <a:t>Standard</a:t>
                      </a:r>
                    </a:p>
                  </a:txBody>
                  <a:tcPr/>
                </a:tc>
                <a:tc>
                  <a:txBody>
                    <a:bodyPr/>
                    <a:lstStyle/>
                    <a:p>
                      <a:r>
                        <a:rPr lang="en-US" dirty="0" smtClean="0"/>
                        <a:t>Learning</a:t>
                      </a:r>
                      <a:r>
                        <a:rPr lang="en-US" baseline="0" dirty="0" smtClean="0"/>
                        <a:t> </a:t>
                      </a:r>
                      <a:r>
                        <a:rPr lang="en-US" dirty="0" smtClean="0"/>
                        <a:t>Target </a:t>
                      </a:r>
                      <a:endParaRPr lang="en-US" dirty="0"/>
                    </a:p>
                  </a:txBody>
                  <a:tcPr/>
                </a:tc>
                <a:tc>
                  <a:txBody>
                    <a:bodyPr/>
                    <a:lstStyle/>
                    <a:p>
                      <a:r>
                        <a:rPr lang="en-US" dirty="0" smtClean="0"/>
                        <a:t>Assessment Example</a:t>
                      </a:r>
                      <a:endParaRPr lang="en-US" dirty="0"/>
                    </a:p>
                  </a:txBody>
                  <a:tcPr/>
                </a:tc>
              </a:tr>
              <a:tr h="3671166">
                <a:tc>
                  <a:txBody>
                    <a:bodyPr/>
                    <a:lstStyle/>
                    <a:p>
                      <a:r>
                        <a:rPr kumimoji="0" lang="en-US" sz="1800" b="1" kern="1200" baseline="0" dirty="0" smtClean="0">
                          <a:solidFill>
                            <a:schemeClr val="tx1"/>
                          </a:solidFill>
                          <a:latin typeface="+mn-lt"/>
                          <a:ea typeface="+mn-ea"/>
                          <a:cs typeface="+mn-cs"/>
                        </a:rPr>
                        <a:t>Convert among</a:t>
                      </a:r>
                    </a:p>
                    <a:p>
                      <a:r>
                        <a:rPr kumimoji="0" lang="en-US" sz="1800" b="1" kern="1200" baseline="0" dirty="0" smtClean="0">
                          <a:solidFill>
                            <a:schemeClr val="tx1"/>
                          </a:solidFill>
                          <a:latin typeface="+mn-lt"/>
                          <a:ea typeface="+mn-ea"/>
                          <a:cs typeface="+mn-cs"/>
                        </a:rPr>
                        <a:t>different-sized standard</a:t>
                      </a:r>
                    </a:p>
                    <a:p>
                      <a:r>
                        <a:rPr kumimoji="0" lang="en-US" sz="1800" b="1" kern="1200" baseline="0" dirty="0" smtClean="0">
                          <a:solidFill>
                            <a:schemeClr val="tx1"/>
                          </a:solidFill>
                          <a:latin typeface="+mn-lt"/>
                          <a:ea typeface="+mn-ea"/>
                          <a:cs typeface="+mn-cs"/>
                        </a:rPr>
                        <a:t>measurement units</a:t>
                      </a:r>
                    </a:p>
                    <a:p>
                      <a:r>
                        <a:rPr kumimoji="0" lang="en-US" sz="1800" b="1" kern="1200" baseline="0" dirty="0" smtClean="0">
                          <a:solidFill>
                            <a:schemeClr val="tx1"/>
                          </a:solidFill>
                          <a:latin typeface="+mn-lt"/>
                          <a:ea typeface="+mn-ea"/>
                          <a:cs typeface="+mn-cs"/>
                        </a:rPr>
                        <a:t>within a given</a:t>
                      </a:r>
                    </a:p>
                    <a:p>
                      <a:r>
                        <a:rPr kumimoji="0" lang="en-US" sz="1800" b="1" kern="1200" baseline="0" dirty="0" smtClean="0">
                          <a:solidFill>
                            <a:schemeClr val="tx1"/>
                          </a:solidFill>
                          <a:latin typeface="+mn-lt"/>
                          <a:ea typeface="+mn-ea"/>
                          <a:cs typeface="+mn-cs"/>
                        </a:rPr>
                        <a:t>measurement system</a:t>
                      </a:r>
                    </a:p>
                    <a:p>
                      <a:r>
                        <a:rPr kumimoji="0" lang="en-US" sz="1800" b="1" kern="1200" baseline="0" dirty="0" smtClean="0">
                          <a:solidFill>
                            <a:schemeClr val="tx1"/>
                          </a:solidFill>
                          <a:latin typeface="+mn-lt"/>
                          <a:ea typeface="+mn-ea"/>
                          <a:cs typeface="+mn-cs"/>
                        </a:rPr>
                        <a:t>and use these</a:t>
                      </a:r>
                    </a:p>
                    <a:p>
                      <a:r>
                        <a:rPr kumimoji="0" lang="en-US" sz="1800" b="1" kern="1200" baseline="0" dirty="0" smtClean="0">
                          <a:solidFill>
                            <a:schemeClr val="tx1"/>
                          </a:solidFill>
                          <a:latin typeface="+mn-lt"/>
                          <a:ea typeface="+mn-ea"/>
                          <a:cs typeface="+mn-cs"/>
                        </a:rPr>
                        <a:t>conversions in solving</a:t>
                      </a:r>
                    </a:p>
                    <a:p>
                      <a:r>
                        <a:rPr kumimoji="0" lang="en-US" sz="1800" b="1" kern="1200" baseline="0" dirty="0" smtClean="0">
                          <a:solidFill>
                            <a:schemeClr val="tx1"/>
                          </a:solidFill>
                          <a:latin typeface="+mn-lt"/>
                          <a:ea typeface="+mn-ea"/>
                          <a:cs typeface="+mn-cs"/>
                        </a:rPr>
                        <a:t>multi-step, real world</a:t>
                      </a:r>
                    </a:p>
                    <a:p>
                      <a:r>
                        <a:rPr kumimoji="0" lang="en-US" sz="1800" b="1" kern="1200" baseline="0" dirty="0" smtClean="0">
                          <a:solidFill>
                            <a:schemeClr val="tx1"/>
                          </a:solidFill>
                          <a:latin typeface="+mn-lt"/>
                          <a:ea typeface="+mn-ea"/>
                          <a:cs typeface="+mn-cs"/>
                        </a:rPr>
                        <a:t>problems.</a:t>
                      </a:r>
                    </a:p>
                    <a:p>
                      <a:endParaRPr lang="en-US" dirty="0">
                        <a:solidFill>
                          <a:schemeClr val="tx1"/>
                        </a:solidFill>
                      </a:endParaRPr>
                    </a:p>
                  </a:txBody>
                  <a:tcPr/>
                </a:tc>
                <a:tc>
                  <a:txBody>
                    <a:bodyPr/>
                    <a:lstStyle/>
                    <a:p>
                      <a:r>
                        <a:rPr kumimoji="0" lang="en-US" sz="1800" b="1" kern="1200" baseline="0" dirty="0" smtClean="0">
                          <a:solidFill>
                            <a:schemeClr val="tx1"/>
                          </a:solidFill>
                          <a:latin typeface="+mn-lt"/>
                          <a:ea typeface="+mn-ea"/>
                          <a:cs typeface="+mn-cs"/>
                        </a:rPr>
                        <a:t>I can convert (change)</a:t>
                      </a:r>
                    </a:p>
                    <a:p>
                      <a:r>
                        <a:rPr kumimoji="0" lang="en-US" sz="1800" b="1" kern="1200" baseline="0" dirty="0" smtClean="0">
                          <a:solidFill>
                            <a:schemeClr val="tx1"/>
                          </a:solidFill>
                          <a:latin typeface="+mn-lt"/>
                          <a:ea typeface="+mn-ea"/>
                          <a:cs typeface="+mn-cs"/>
                        </a:rPr>
                        <a:t>measurement units</a:t>
                      </a:r>
                    </a:p>
                    <a:p>
                      <a:r>
                        <a:rPr kumimoji="0" lang="en-US" sz="1800" b="1" kern="1200" baseline="0" dirty="0" smtClean="0">
                          <a:solidFill>
                            <a:schemeClr val="tx1"/>
                          </a:solidFill>
                          <a:latin typeface="+mn-lt"/>
                          <a:ea typeface="+mn-ea"/>
                          <a:cs typeface="+mn-cs"/>
                        </a:rPr>
                        <a:t>within the same</a:t>
                      </a:r>
                    </a:p>
                    <a:p>
                      <a:r>
                        <a:rPr kumimoji="0" lang="en-US" sz="1800" b="1" kern="1200" baseline="0" dirty="0" smtClean="0">
                          <a:solidFill>
                            <a:schemeClr val="tx1"/>
                          </a:solidFill>
                          <a:latin typeface="+mn-lt"/>
                          <a:ea typeface="+mn-ea"/>
                          <a:cs typeface="+mn-cs"/>
                        </a:rPr>
                        <a:t>measurement system</a:t>
                      </a:r>
                    </a:p>
                    <a:p>
                      <a:endParaRPr kumimoji="0" lang="en-US" sz="1800" b="1" kern="1200" baseline="0" dirty="0" smtClean="0">
                        <a:solidFill>
                          <a:schemeClr val="tx1"/>
                        </a:solidFill>
                        <a:latin typeface="+mn-lt"/>
                        <a:ea typeface="+mn-ea"/>
                        <a:cs typeface="+mn-cs"/>
                      </a:endParaRPr>
                    </a:p>
                    <a:p>
                      <a:r>
                        <a:rPr kumimoji="0" lang="en-US" sz="1800" b="1" kern="1200" baseline="0" dirty="0" smtClean="0">
                          <a:solidFill>
                            <a:schemeClr val="tx1"/>
                          </a:solidFill>
                          <a:latin typeface="+mn-lt"/>
                          <a:ea typeface="+mn-ea"/>
                          <a:cs typeface="+mn-cs"/>
                        </a:rPr>
                        <a:t>I can solve multi-step</a:t>
                      </a:r>
                    </a:p>
                    <a:p>
                      <a:r>
                        <a:rPr kumimoji="0" lang="en-US" sz="1800" b="1" kern="1200" baseline="0" dirty="0" smtClean="0">
                          <a:solidFill>
                            <a:schemeClr val="tx1"/>
                          </a:solidFill>
                          <a:latin typeface="+mn-lt"/>
                          <a:ea typeface="+mn-ea"/>
                          <a:cs typeface="+mn-cs"/>
                        </a:rPr>
                        <a:t>word problems using</a:t>
                      </a:r>
                    </a:p>
                    <a:p>
                      <a:r>
                        <a:rPr kumimoji="0" lang="en-US" sz="1800" b="1" kern="1200" baseline="0" dirty="0" smtClean="0">
                          <a:solidFill>
                            <a:schemeClr val="tx1"/>
                          </a:solidFill>
                          <a:latin typeface="+mn-lt"/>
                          <a:ea typeface="+mn-ea"/>
                          <a:cs typeface="+mn-cs"/>
                        </a:rPr>
                        <a:t>measurement</a:t>
                      </a:r>
                    </a:p>
                    <a:p>
                      <a:r>
                        <a:rPr kumimoji="0" lang="en-US" sz="1800" b="1" kern="1200" baseline="0" dirty="0" smtClean="0">
                          <a:solidFill>
                            <a:schemeClr val="tx1"/>
                          </a:solidFill>
                          <a:latin typeface="+mn-lt"/>
                          <a:ea typeface="+mn-ea"/>
                          <a:cs typeface="+mn-cs"/>
                        </a:rPr>
                        <a:t>conversions.</a:t>
                      </a:r>
                      <a:endParaRPr lang="en-US" dirty="0">
                        <a:solidFill>
                          <a:schemeClr val="tx1"/>
                        </a:solidFill>
                      </a:endParaRPr>
                    </a:p>
                  </a:txBody>
                  <a:tcPr/>
                </a:tc>
                <a:tc>
                  <a:txBody>
                    <a:bodyPr/>
                    <a:lstStyle/>
                    <a:p>
                      <a:r>
                        <a:rPr kumimoji="0" lang="en-US" sz="1800" b="1" kern="1200" baseline="0" dirty="0" smtClean="0">
                          <a:solidFill>
                            <a:schemeClr val="tx1"/>
                          </a:solidFill>
                          <a:latin typeface="+mn-lt"/>
                          <a:ea typeface="+mn-ea"/>
                          <a:cs typeface="+mn-cs"/>
                        </a:rPr>
                        <a:t>Change 24 inches to</a:t>
                      </a:r>
                    </a:p>
                    <a:p>
                      <a:r>
                        <a:rPr kumimoji="0" lang="en-US" sz="1800" b="1" kern="1200" baseline="0" dirty="0" smtClean="0">
                          <a:solidFill>
                            <a:schemeClr val="tx1"/>
                          </a:solidFill>
                          <a:latin typeface="+mn-lt"/>
                          <a:ea typeface="+mn-ea"/>
                          <a:cs typeface="+mn-cs"/>
                        </a:rPr>
                        <a:t>feet</a:t>
                      </a:r>
                    </a:p>
                    <a:p>
                      <a:endParaRPr kumimoji="0" lang="en-US" sz="1800" b="1" kern="1200" baseline="0" dirty="0" smtClean="0">
                        <a:solidFill>
                          <a:schemeClr val="tx1"/>
                        </a:solidFill>
                        <a:latin typeface="+mn-lt"/>
                        <a:ea typeface="+mn-ea"/>
                        <a:cs typeface="+mn-cs"/>
                      </a:endParaRPr>
                    </a:p>
                    <a:p>
                      <a:r>
                        <a:rPr kumimoji="0" lang="en-US" sz="1800" b="1" kern="1200" baseline="0" dirty="0" smtClean="0">
                          <a:solidFill>
                            <a:schemeClr val="tx1"/>
                          </a:solidFill>
                          <a:latin typeface="+mn-lt"/>
                          <a:ea typeface="+mn-ea"/>
                          <a:cs typeface="+mn-cs"/>
                        </a:rPr>
                        <a:t>Change 6 feet to yards</a:t>
                      </a:r>
                      <a:endParaRPr lang="en-US" dirty="0" smtClean="0">
                        <a:solidFill>
                          <a:schemeClr val="tx1"/>
                        </a:solidFill>
                      </a:endParaRPr>
                    </a:p>
                    <a:p>
                      <a:endParaRPr lang="en-US" dirty="0" smtClean="0">
                        <a:solidFill>
                          <a:schemeClr val="tx1"/>
                        </a:solidFill>
                      </a:endParaRPr>
                    </a:p>
                    <a:p>
                      <a:r>
                        <a:rPr lang="en-US" b="1" dirty="0" smtClean="0">
                          <a:solidFill>
                            <a:schemeClr val="tx1"/>
                          </a:solidFill>
                        </a:rPr>
                        <a:t>Aimee has</a:t>
                      </a:r>
                      <a:r>
                        <a:rPr lang="en-US" b="1" baseline="0" dirty="0" smtClean="0">
                          <a:solidFill>
                            <a:schemeClr val="tx1"/>
                          </a:solidFill>
                        </a:rPr>
                        <a:t> 5 feet of ribbon and must divide it into four equal pieces.  How long is each piece in feet and inches?</a:t>
                      </a:r>
                      <a:endParaRPr lang="en-US" b="1" dirty="0">
                        <a:solidFill>
                          <a:schemeClr val="tx1"/>
                        </a:solidFill>
                      </a:endParaRPr>
                    </a:p>
                  </a:txBody>
                  <a:tcPr/>
                </a:tc>
              </a:tr>
            </a:tbl>
          </a:graphicData>
        </a:graphic>
      </p:graphicFrame>
    </p:spTree>
    <p:extLst>
      <p:ext uri="{BB962C8B-B14F-4D97-AF65-F5344CB8AC3E}">
        <p14:creationId xmlns:p14="http://schemas.microsoft.com/office/powerpoint/2010/main" val="764474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TotalTime>
  <Words>142</Words>
  <Application>Microsoft Office PowerPoint</Application>
  <PresentationFormat>On-screen Show (4:3)</PresentationFormat>
  <Paragraphs>40</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Concourse</vt:lpstr>
      <vt:lpstr>What are Learning Targets?</vt:lpstr>
      <vt:lpstr>PowerPoint Presentation</vt:lpstr>
      <vt:lpstr>Learning Target Example</vt:lpstr>
    </vt:vector>
  </TitlesOfParts>
  <Company>GBCS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Learning Targets?</dc:title>
  <dc:creator>ahall</dc:creator>
  <cp:lastModifiedBy>ahall</cp:lastModifiedBy>
  <cp:revision>4</cp:revision>
  <dcterms:created xsi:type="dcterms:W3CDTF">2012-10-31T14:13:03Z</dcterms:created>
  <dcterms:modified xsi:type="dcterms:W3CDTF">2013-11-04T17:29:21Z</dcterms:modified>
</cp:coreProperties>
</file>